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0" r:id="rId1"/>
  </p:sldMasterIdLst>
  <p:notesMasterIdLst>
    <p:notesMasterId r:id="rId58"/>
  </p:notes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275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286" r:id="rId52"/>
    <p:sldId id="312" r:id="rId53"/>
    <p:sldId id="313" r:id="rId54"/>
    <p:sldId id="314" r:id="rId55"/>
    <p:sldId id="315" r:id="rId56"/>
    <p:sldId id="316" r:id="rId57"/>
  </p:sldIdLst>
  <p:sldSz cx="9144000" cy="6858000" type="screen4x3"/>
  <p:notesSz cx="9144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D80B6-A405-45E1-9DB4-544002C09ADA}" type="datetimeFigureOut">
              <a:rPr lang="es-CO" smtClean="0"/>
              <a:t>26/05/2025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70F94-7771-4B20-85DA-520DD50ED4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104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678f94bf0_0_112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33" name="Google Shape;133;g35678f94bf0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59d32bc6be_0_136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7" name="Google Shape;617;g359d32bc6be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59d32bc6be_0_17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55" name="Google Shape;655;g359d32bc6b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59d32bc6be_0_21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93" name="Google Shape;693;g359d32bc6be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8c9d0f452_0_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3" name="Google Shape;733;g358c9d0f4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8c9d0f452_0_1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g358c9d0f45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58c9d0f452_0_4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9" name="Google Shape;769;g358c9d0f45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58c9d0f452_0_7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2" name="Google Shape;802;g358c9d0f45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8c9d0f452_0_106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8" name="Google Shape;838;g358c9d0f45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58c9d0f452_0_14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7" name="Google Shape;877;g358c9d0f45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8c9d0f452_0_18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g358c9d0f452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9d32bc6be_0_82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70" name="Google Shape;270;g359d32bc6be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58c9d0f452_0_40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1" name="Google Shape;981;g358c9d0f452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58c9d0f452_0_77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g358c9d0f45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358c9d0f452_0_71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1" name="Google Shape;1091;g358c9d0f452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58c9d0f452_0_667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6" name="Google Shape;1146;g358c9d0f452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58c9d0f452_0_469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1" name="Google Shape;1201;g358c9d0f452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58c9d0f452_0_53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6" name="Google Shape;1256;g358c9d0f452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58c9d0f452_0_60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2" name="Google Shape;1322;g358c9d0f45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358c9d0f452_0_82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1" name="Google Shape;1391;g358c9d0f452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58c9d0f452_0_95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6" name="Google Shape;1446;g358c9d0f452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200" cy="32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678f94bf0_0_1390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96" name="Google Shape;396;g35678f94bf0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678f94bf0_0_141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g35678f94bf0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678f94bf0_0_144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53" name="Google Shape;453;g35678f94bf0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678f94bf0_0_1475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83" name="Google Shape;483;g35678f94bf0_0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5678f94bf0_0_150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13" name="Google Shape;513;g35678f94bf0_0_1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678f94bf0_0_153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44" name="Google Shape;544;g35678f94bf0_0_1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9d32bc6be_0_2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79" name="Google Shape;579;g359d32bc6b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4562B-5B51-48DA-A1E7-EB57D5CEE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4BC568-B01F-49E3-A1F7-2F238F9AB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B1C2BA-E2D8-455F-9451-B9907304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5D98FD-A312-4D43-956D-6CAFD96A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FCE07A-BAA4-43E0-A409-4D980134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5904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0497F-0517-4E1C-BFB7-138E5B81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EDF357-7420-4B40-A8DA-241A4C8F5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30F652-D17C-4FCC-8C17-3E09AE8D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B35425-6309-4D09-B854-2E4B682E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3B3DB9-C829-4EDE-B58A-6082C342C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647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507DAA-830C-4A6A-B101-C9D17AFCE7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A6147C-B6DA-4876-B91F-6C4459CEE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CDEFF3-C2E7-481C-A2B9-A4D40FCDC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65E627-C358-4049-8ADD-8B5E836C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028B3-F055-4E2E-A10B-15106575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6340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587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D85C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2663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IMPI" type="title">
  <p:cSld name="IIMPI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01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D463-35B0-4A26-AA49-C84E77EC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EAF6A-C9DD-4517-B6F5-9D00149ED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0D8E8A-339A-4CEF-A8AC-9A26E461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C1A1DD-FD78-45CD-8D9D-E40331C03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4690D5-3174-469D-817E-EFDF9628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360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66F73-CE51-4ED0-ACCB-67B5256F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EA3B42-9E5E-45C5-A54C-1E4A881B6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8242BA-4123-4D14-8558-12F17314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6D8972-62F5-4D1D-B61B-F5647560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F591D4-7197-4AA1-8E16-A383C055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105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10C26-BF98-4AEB-81C4-8AA6792B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951394-01B1-42D1-AA4A-48FC148DB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D5AE88-35A2-4B39-ABE9-2994FCCF1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F89288-75A6-4ED9-B547-136EE9E9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9A67F5-6353-450E-B530-25D71DE8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E25781-347F-41E6-8791-1165522C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847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8839E-7F14-4FDE-B8A3-6F70A258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51B86B-ECA6-4D60-8EFB-F7D0E6A1B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8D9483-431B-4608-BB97-66E7ED479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1BEB79-9AEB-406E-92A4-1FC179317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41696A1-F7C6-48EA-8CA4-7B7225C6FA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DCBAD9-4F35-469A-8935-9B532103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E908E29-63AB-46AF-BDA6-32EA7D14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1EBB17-FD82-4B4A-B1AB-C8EA22E8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947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FC0F7-5F27-4D33-A102-DEACEA77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66DC8D-2446-4AE3-BA48-05A1CE61D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1B99BAB-9099-4156-AEE7-94A3B5FB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C29ED5-58AF-4F2B-BE3F-5B741F38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058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E0EB57-B113-4FB4-80AC-C59BEBD1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33C06B-0A46-47CF-B9F7-8FD04898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386CA5-F6E2-4A5C-9526-758A6FEF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365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C1B91-61C3-4ECD-A999-D99F6B43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1F52B0-27AD-4F8F-BC1F-CA9E7F19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C2960E-AE90-4BF4-A6A2-72D3D09B6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4E2926-1DA0-4A89-8FF1-54B009B8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70B692-C4DE-4604-98E0-9A66A12C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35B6D8-8DA7-46DA-AA1E-5C1F8097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90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408CB-B258-43AA-9C46-AE02D6C7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7EB6F2F-49B8-478B-81A2-B89560C59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00E0A3-2B6A-4804-BAE9-F3667B37F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7DF88D-1FB0-4438-A2BE-1A5070E2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CE64D1-C27D-4EA1-8853-FDD64AE5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C3EFE-EEC2-4173-9F19-18973A8E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535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B1A750D-9497-424A-BFB6-34B48BB5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2104E1-3E0E-477E-8878-C0BDFD1BF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71A0AD-B550-4669-867A-1562FD71A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92EB62-FC1E-4D99-91B0-B9A0774BA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90A3E3-FD7F-4F0A-8473-8895C8BC7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451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5/1.4050542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doi.org/10.1126/science.aaw4741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449" y="1358381"/>
            <a:ext cx="529653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Temario</a:t>
            </a:r>
            <a:endParaRPr sz="180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1680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Introducción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Machine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Learning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PINNs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Feed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Forward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Neural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Networks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(FFNN)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latin typeface="Arial MT"/>
                <a:cs typeface="Arial MT"/>
              </a:rPr>
              <a:t>Definiciones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Forward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propagation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Backward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propagation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800" spc="-10" dirty="0">
                <a:latin typeface="Arial MT"/>
                <a:cs typeface="Arial MT"/>
              </a:rPr>
              <a:t>Entrenamiento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0800" y="415324"/>
            <a:ext cx="6362065" cy="635"/>
          </a:xfrm>
          <a:custGeom>
            <a:avLst/>
            <a:gdLst/>
            <a:ahLst/>
            <a:cxnLst/>
            <a:rect l="l" t="t" r="r" b="b"/>
            <a:pathLst>
              <a:path w="6362065" h="634">
                <a:moveTo>
                  <a:pt x="0" y="0"/>
                </a:moveTo>
                <a:lnTo>
                  <a:pt x="3180749" y="0"/>
                </a:lnTo>
                <a:lnTo>
                  <a:pt x="3180749" y="599"/>
                </a:lnTo>
                <a:lnTo>
                  <a:pt x="63614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96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 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125" y="4006996"/>
            <a:ext cx="793432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La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"5D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Law"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7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machine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learning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7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refiere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cinco</a:t>
            </a:r>
            <a:r>
              <a:rPr sz="1300" spc="7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características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problemáticas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7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suelen</a:t>
            </a:r>
            <a:r>
              <a:rPr sz="1300" spc="6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presentarse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del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mundo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real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afectan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negativamente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rendimiento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confiabilidad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modelos.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300">
              <a:latin typeface="Arial MT"/>
              <a:cs typeface="Arial MT"/>
            </a:endParaRPr>
          </a:p>
          <a:p>
            <a:pPr marL="469900" marR="21590" indent="-328295">
              <a:lnSpc>
                <a:spcPct val="100000"/>
              </a:lnSpc>
              <a:buFont typeface="Arial MT"/>
              <a:buChar char="●"/>
              <a:tabLst>
                <a:tab pos="469900" algn="l"/>
              </a:tabLst>
            </a:pPr>
            <a:r>
              <a:rPr sz="1300" b="1" dirty="0">
                <a:latin typeface="Arial"/>
                <a:cs typeface="Arial"/>
              </a:rPr>
              <a:t>D</a:t>
            </a:r>
            <a:r>
              <a:rPr sz="1300" dirty="0">
                <a:latin typeface="Arial MT"/>
                <a:cs typeface="Arial MT"/>
              </a:rPr>
              <a:t>inky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(pequeños):</a:t>
            </a:r>
            <a:r>
              <a:rPr sz="1300" spc="20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20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son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insuficientes</a:t>
            </a:r>
            <a:r>
              <a:rPr sz="1300" spc="20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cantidad,</a:t>
            </a:r>
            <a:r>
              <a:rPr sz="1300" spc="20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20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dificulta</a:t>
            </a:r>
            <a:r>
              <a:rPr sz="1300" spc="20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generalizar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</a:t>
            </a:r>
            <a:r>
              <a:rPr sz="1300" spc="204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entrenar </a:t>
            </a:r>
            <a:r>
              <a:rPr sz="1300" dirty="0">
                <a:latin typeface="Arial MT"/>
                <a:cs typeface="Arial MT"/>
              </a:rPr>
              <a:t>modelos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robustos.</a:t>
            </a:r>
            <a:endParaRPr sz="1300">
              <a:latin typeface="Arial MT"/>
              <a:cs typeface="Arial MT"/>
            </a:endParaRPr>
          </a:p>
          <a:p>
            <a:pPr marL="469265" indent="-327660">
              <a:lnSpc>
                <a:spcPct val="100000"/>
              </a:lnSpc>
              <a:buFont typeface="Arial MT"/>
              <a:buChar char="●"/>
              <a:tabLst>
                <a:tab pos="469265" algn="l"/>
              </a:tabLst>
            </a:pPr>
            <a:r>
              <a:rPr sz="1300" b="1" dirty="0">
                <a:latin typeface="Arial"/>
                <a:cs typeface="Arial"/>
              </a:rPr>
              <a:t>D</a:t>
            </a:r>
            <a:r>
              <a:rPr sz="1300" dirty="0">
                <a:latin typeface="Arial MT"/>
                <a:cs typeface="Arial MT"/>
              </a:rPr>
              <a:t>irty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(sucios):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contienen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errores,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valores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faltantes,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duplicados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inconsistencias.</a:t>
            </a:r>
            <a:endParaRPr sz="1300">
              <a:latin typeface="Arial MT"/>
              <a:cs typeface="Arial MT"/>
            </a:endParaRPr>
          </a:p>
          <a:p>
            <a:pPr marL="469900" marR="8890" indent="-328295">
              <a:lnSpc>
                <a:spcPct val="100000"/>
              </a:lnSpc>
              <a:buFont typeface="Arial MT"/>
              <a:buChar char="●"/>
              <a:tabLst>
                <a:tab pos="469900" algn="l"/>
              </a:tabLst>
            </a:pPr>
            <a:r>
              <a:rPr sz="1300" b="1" dirty="0">
                <a:latin typeface="Arial"/>
                <a:cs typeface="Arial"/>
              </a:rPr>
              <a:t>D</a:t>
            </a:r>
            <a:r>
              <a:rPr sz="1300" dirty="0">
                <a:latin typeface="Arial MT"/>
                <a:cs typeface="Arial MT"/>
              </a:rPr>
              <a:t>ynamic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(dinámicos):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cambian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con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tiempo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(concept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drift),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por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modelos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pueden </a:t>
            </a:r>
            <a:r>
              <a:rPr sz="1300" dirty="0">
                <a:latin typeface="Arial MT"/>
                <a:cs typeface="Arial MT"/>
              </a:rPr>
              <a:t>volverse</a:t>
            </a:r>
            <a:r>
              <a:rPr sz="1300" spc="-9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obsoletos.</a:t>
            </a:r>
            <a:endParaRPr sz="1300">
              <a:latin typeface="Arial MT"/>
              <a:cs typeface="Arial MT"/>
            </a:endParaRPr>
          </a:p>
          <a:p>
            <a:pPr marL="469900" marR="31750" indent="-328295">
              <a:lnSpc>
                <a:spcPct val="100000"/>
              </a:lnSpc>
              <a:buFont typeface="Arial MT"/>
              <a:buChar char="●"/>
              <a:tabLst>
                <a:tab pos="469900" algn="l"/>
              </a:tabLst>
            </a:pPr>
            <a:r>
              <a:rPr sz="1300" b="1" dirty="0">
                <a:latin typeface="Arial"/>
                <a:cs typeface="Arial"/>
              </a:rPr>
              <a:t>D</a:t>
            </a:r>
            <a:r>
              <a:rPr sz="1300" dirty="0">
                <a:latin typeface="Arial MT"/>
                <a:cs typeface="Arial MT"/>
              </a:rPr>
              <a:t>eceptive</a:t>
            </a:r>
            <a:r>
              <a:rPr sz="1300" spc="3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(engañosos):</a:t>
            </a:r>
            <a:r>
              <a:rPr sz="1300" spc="3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3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3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pueden</a:t>
            </a:r>
            <a:r>
              <a:rPr sz="1300" spc="3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contener</a:t>
            </a:r>
            <a:r>
              <a:rPr sz="1300" spc="3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sesgos,</a:t>
            </a:r>
            <a:r>
              <a:rPr sz="1300" spc="3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correlaciones</a:t>
            </a:r>
            <a:r>
              <a:rPr sz="1300" spc="3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espurias</a:t>
            </a:r>
            <a:r>
              <a:rPr sz="1300" spc="3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</a:t>
            </a:r>
            <a:r>
              <a:rPr sz="1300" spc="36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variables </a:t>
            </a:r>
            <a:r>
              <a:rPr sz="1300" dirty="0">
                <a:latin typeface="Arial MT"/>
                <a:cs typeface="Arial MT"/>
              </a:rPr>
              <a:t>irrelevantes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engañan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al</a:t>
            </a:r>
            <a:r>
              <a:rPr sz="1300" spc="-5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modelo.</a:t>
            </a:r>
            <a:endParaRPr sz="1300">
              <a:latin typeface="Arial MT"/>
              <a:cs typeface="Arial MT"/>
            </a:endParaRPr>
          </a:p>
          <a:p>
            <a:pPr marL="469900" marR="15240" indent="-328295">
              <a:lnSpc>
                <a:spcPct val="100000"/>
              </a:lnSpc>
              <a:buFont typeface="Arial MT"/>
              <a:buChar char="●"/>
              <a:tabLst>
                <a:tab pos="469900" algn="l"/>
              </a:tabLst>
            </a:pPr>
            <a:r>
              <a:rPr sz="1300" b="1" dirty="0">
                <a:latin typeface="Arial"/>
                <a:cs typeface="Arial"/>
              </a:rPr>
              <a:t>D</a:t>
            </a:r>
            <a:r>
              <a:rPr sz="1300" dirty="0">
                <a:latin typeface="Arial MT"/>
                <a:cs typeface="Arial MT"/>
              </a:rPr>
              <a:t>ata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(datos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general):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simple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presencia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no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garantiza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valor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ni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calidad;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tener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"muchos </a:t>
            </a:r>
            <a:r>
              <a:rPr sz="1300" dirty="0">
                <a:latin typeface="Arial MT"/>
                <a:cs typeface="Arial MT"/>
              </a:rPr>
              <a:t>datos"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no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mismo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tener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"buenos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datos".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975" y="812610"/>
            <a:ext cx="5624829" cy="27031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2950" y="1085596"/>
            <a:ext cx="712025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Arial"/>
                <a:cs typeface="Arial"/>
              </a:rPr>
              <a:t>Physics</a:t>
            </a:r>
            <a:r>
              <a:rPr sz="1300" b="1" spc="19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Informed</a:t>
            </a:r>
            <a:r>
              <a:rPr sz="1300" b="1" spc="20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Neural</a:t>
            </a:r>
            <a:r>
              <a:rPr sz="1300" b="1" spc="20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Networks</a:t>
            </a:r>
            <a:r>
              <a:rPr sz="1300" b="1" spc="20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(PINNs)</a:t>
            </a:r>
            <a:r>
              <a:rPr sz="1300" b="1" spc="215" dirty="0">
                <a:latin typeface="Arial"/>
                <a:cs typeface="Arial"/>
              </a:rPr>
              <a:t> </a:t>
            </a:r>
            <a:r>
              <a:rPr sz="1300" dirty="0">
                <a:latin typeface="Arial MT"/>
                <a:cs typeface="Arial MT"/>
              </a:rPr>
              <a:t>son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enfoque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1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aprendizaje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profundo</a:t>
            </a:r>
            <a:r>
              <a:rPr sz="1300" spc="20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que </a:t>
            </a:r>
            <a:r>
              <a:rPr sz="1300" dirty="0">
                <a:latin typeface="Arial MT"/>
                <a:cs typeface="Arial MT"/>
              </a:rPr>
              <a:t>incorpora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las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leyes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físicas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rigen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fenómeno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directamente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proceso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entrenamiento. </a:t>
            </a:r>
            <a:r>
              <a:rPr sz="1300" dirty="0">
                <a:latin typeface="Arial MT"/>
                <a:cs typeface="Arial MT"/>
              </a:rPr>
              <a:t>Esto</a:t>
            </a:r>
            <a:r>
              <a:rPr sz="1300" spc="18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permite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modelar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predecir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sistemas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complejos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manera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más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precisa,</a:t>
            </a:r>
            <a:r>
              <a:rPr sz="1300" spc="18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asegurando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al </a:t>
            </a:r>
            <a:r>
              <a:rPr sz="1300" dirty="0">
                <a:latin typeface="Arial MT"/>
                <a:cs typeface="Arial MT"/>
              </a:rPr>
              <a:t>mismo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tiempo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soluciones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respeten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principios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físicos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fundamentales.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6850" y="2333625"/>
            <a:ext cx="1800860" cy="723900"/>
          </a:xfrm>
          <a:custGeom>
            <a:avLst/>
            <a:gdLst/>
            <a:ahLst/>
            <a:cxnLst/>
            <a:rect l="l" t="t" r="r" b="b"/>
            <a:pathLst>
              <a:path w="1800860" h="723900">
                <a:moveTo>
                  <a:pt x="0" y="120652"/>
                </a:moveTo>
                <a:lnTo>
                  <a:pt x="9481" y="73689"/>
                </a:lnTo>
                <a:lnTo>
                  <a:pt x="35338" y="35338"/>
                </a:lnTo>
                <a:lnTo>
                  <a:pt x="73689" y="9481"/>
                </a:lnTo>
                <a:lnTo>
                  <a:pt x="120652" y="0"/>
                </a:lnTo>
                <a:lnTo>
                  <a:pt x="1679647" y="0"/>
                </a:lnTo>
                <a:lnTo>
                  <a:pt x="1725819" y="9184"/>
                </a:lnTo>
                <a:lnTo>
                  <a:pt x="1764961" y="35338"/>
                </a:lnTo>
                <a:lnTo>
                  <a:pt x="1791115" y="74480"/>
                </a:lnTo>
                <a:lnTo>
                  <a:pt x="1800299" y="120652"/>
                </a:lnTo>
                <a:lnTo>
                  <a:pt x="1800299" y="603247"/>
                </a:lnTo>
                <a:lnTo>
                  <a:pt x="1790818" y="650210"/>
                </a:lnTo>
                <a:lnTo>
                  <a:pt x="1764961" y="688561"/>
                </a:lnTo>
                <a:lnTo>
                  <a:pt x="1726610" y="714418"/>
                </a:lnTo>
                <a:lnTo>
                  <a:pt x="1679647" y="723899"/>
                </a:lnTo>
                <a:lnTo>
                  <a:pt x="120652" y="723899"/>
                </a:lnTo>
                <a:lnTo>
                  <a:pt x="73689" y="714418"/>
                </a:lnTo>
                <a:lnTo>
                  <a:pt x="35338" y="688561"/>
                </a:lnTo>
                <a:lnTo>
                  <a:pt x="9481" y="650210"/>
                </a:lnTo>
                <a:lnTo>
                  <a:pt x="0" y="603247"/>
                </a:lnTo>
                <a:lnTo>
                  <a:pt x="0" y="120652"/>
                </a:lnTo>
                <a:close/>
              </a:path>
            </a:pathLst>
          </a:custGeom>
          <a:ln w="2857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98113" y="2560954"/>
            <a:ext cx="15367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Calibri"/>
                <a:cs typeface="Calibri"/>
              </a:rPr>
              <a:t>NEURAL</a:t>
            </a:r>
            <a:r>
              <a:rPr sz="1500" b="1" spc="-8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NETWORK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62650" y="2333625"/>
            <a:ext cx="1800860" cy="723900"/>
          </a:xfrm>
          <a:custGeom>
            <a:avLst/>
            <a:gdLst/>
            <a:ahLst/>
            <a:cxnLst/>
            <a:rect l="l" t="t" r="r" b="b"/>
            <a:pathLst>
              <a:path w="1800859" h="723900">
                <a:moveTo>
                  <a:pt x="0" y="120652"/>
                </a:moveTo>
                <a:lnTo>
                  <a:pt x="9481" y="73689"/>
                </a:lnTo>
                <a:lnTo>
                  <a:pt x="35338" y="35338"/>
                </a:lnTo>
                <a:lnTo>
                  <a:pt x="73689" y="9481"/>
                </a:lnTo>
                <a:lnTo>
                  <a:pt x="120652" y="0"/>
                </a:lnTo>
                <a:lnTo>
                  <a:pt x="1679647" y="0"/>
                </a:lnTo>
                <a:lnTo>
                  <a:pt x="1725819" y="9184"/>
                </a:lnTo>
                <a:lnTo>
                  <a:pt x="1764961" y="35338"/>
                </a:lnTo>
                <a:lnTo>
                  <a:pt x="1791115" y="74480"/>
                </a:lnTo>
                <a:lnTo>
                  <a:pt x="1800299" y="120652"/>
                </a:lnTo>
                <a:lnTo>
                  <a:pt x="1800299" y="603247"/>
                </a:lnTo>
                <a:lnTo>
                  <a:pt x="1790818" y="650210"/>
                </a:lnTo>
                <a:lnTo>
                  <a:pt x="1764961" y="688561"/>
                </a:lnTo>
                <a:lnTo>
                  <a:pt x="1726610" y="714418"/>
                </a:lnTo>
                <a:lnTo>
                  <a:pt x="1679647" y="723899"/>
                </a:lnTo>
                <a:lnTo>
                  <a:pt x="120652" y="723899"/>
                </a:lnTo>
                <a:lnTo>
                  <a:pt x="73689" y="714418"/>
                </a:lnTo>
                <a:lnTo>
                  <a:pt x="35338" y="688561"/>
                </a:lnTo>
                <a:lnTo>
                  <a:pt x="9481" y="650210"/>
                </a:lnTo>
                <a:lnTo>
                  <a:pt x="0" y="603247"/>
                </a:lnTo>
                <a:lnTo>
                  <a:pt x="0" y="120652"/>
                </a:lnTo>
                <a:close/>
              </a:path>
            </a:pathLst>
          </a:custGeom>
          <a:ln w="2857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78100" y="2446654"/>
            <a:ext cx="15690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95" marR="5080" indent="-405130">
              <a:lnSpc>
                <a:spcPct val="100000"/>
              </a:lnSpc>
              <a:spcBef>
                <a:spcPts val="100"/>
              </a:spcBef>
            </a:pPr>
            <a:r>
              <a:rPr sz="1500" b="1" spc="-20" dirty="0">
                <a:latin typeface="Calibri"/>
                <a:cs typeface="Calibri"/>
              </a:rPr>
              <a:t>CONOCIMIENTO</a:t>
            </a:r>
            <a:r>
              <a:rPr sz="1500" b="1" spc="40" dirty="0">
                <a:latin typeface="Calibri"/>
                <a:cs typeface="Calibri"/>
              </a:rPr>
              <a:t> </a:t>
            </a:r>
            <a:r>
              <a:rPr sz="1500" b="1" spc="-25" dirty="0">
                <a:latin typeface="Calibri"/>
                <a:cs typeface="Calibri"/>
              </a:rPr>
              <a:t>DE </a:t>
            </a:r>
            <a:r>
              <a:rPr sz="1500" b="1" dirty="0">
                <a:latin typeface="Calibri"/>
                <a:cs typeface="Calibri"/>
              </a:rPr>
              <a:t>LA</a:t>
            </a:r>
            <a:r>
              <a:rPr sz="1500" b="1" spc="-3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FÍSICA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71849" y="4457700"/>
            <a:ext cx="1800860" cy="723900"/>
          </a:xfrm>
          <a:custGeom>
            <a:avLst/>
            <a:gdLst/>
            <a:ahLst/>
            <a:cxnLst/>
            <a:rect l="l" t="t" r="r" b="b"/>
            <a:pathLst>
              <a:path w="1800860" h="723900">
                <a:moveTo>
                  <a:pt x="0" y="120652"/>
                </a:moveTo>
                <a:lnTo>
                  <a:pt x="9481" y="73689"/>
                </a:lnTo>
                <a:lnTo>
                  <a:pt x="35338" y="35338"/>
                </a:lnTo>
                <a:lnTo>
                  <a:pt x="73689" y="9481"/>
                </a:lnTo>
                <a:lnTo>
                  <a:pt x="120652" y="0"/>
                </a:lnTo>
                <a:lnTo>
                  <a:pt x="1679647" y="0"/>
                </a:lnTo>
                <a:lnTo>
                  <a:pt x="1725819" y="9184"/>
                </a:lnTo>
                <a:lnTo>
                  <a:pt x="1764961" y="35338"/>
                </a:lnTo>
                <a:lnTo>
                  <a:pt x="1791115" y="74480"/>
                </a:lnTo>
                <a:lnTo>
                  <a:pt x="1800299" y="120652"/>
                </a:lnTo>
                <a:lnTo>
                  <a:pt x="1800299" y="603247"/>
                </a:lnTo>
                <a:lnTo>
                  <a:pt x="1790818" y="650210"/>
                </a:lnTo>
                <a:lnTo>
                  <a:pt x="1764961" y="688561"/>
                </a:lnTo>
                <a:lnTo>
                  <a:pt x="1726610" y="714418"/>
                </a:lnTo>
                <a:lnTo>
                  <a:pt x="1679647" y="723899"/>
                </a:lnTo>
                <a:lnTo>
                  <a:pt x="120652" y="723899"/>
                </a:lnTo>
                <a:lnTo>
                  <a:pt x="73689" y="714418"/>
                </a:lnTo>
                <a:lnTo>
                  <a:pt x="35338" y="688561"/>
                </a:lnTo>
                <a:lnTo>
                  <a:pt x="9481" y="650210"/>
                </a:lnTo>
                <a:lnTo>
                  <a:pt x="0" y="603247"/>
                </a:lnTo>
                <a:lnTo>
                  <a:pt x="0" y="120652"/>
                </a:lnTo>
                <a:close/>
              </a:path>
            </a:pathLst>
          </a:custGeom>
          <a:ln w="2857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03113" y="4456429"/>
            <a:ext cx="15367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Calibri"/>
                <a:cs typeface="Calibri"/>
              </a:rPr>
              <a:t>PHYSICS INFORMED </a:t>
            </a:r>
            <a:r>
              <a:rPr sz="1500" b="1" dirty="0">
                <a:latin typeface="Calibri"/>
                <a:cs typeface="Calibri"/>
              </a:rPr>
              <a:t>NEURAL</a:t>
            </a:r>
            <a:r>
              <a:rPr sz="1500" b="1" spc="-85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NETWORK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7729" y="3048000"/>
            <a:ext cx="7861300" cy="1434465"/>
            <a:chOff x="877729" y="3048000"/>
            <a:chExt cx="7861300" cy="1434465"/>
          </a:xfrm>
        </p:grpSpPr>
        <p:sp>
          <p:nvSpPr>
            <p:cNvPr id="14" name="object 14"/>
            <p:cNvSpPr/>
            <p:nvPr/>
          </p:nvSpPr>
          <p:spPr>
            <a:xfrm>
              <a:off x="2366999" y="3057525"/>
              <a:ext cx="2108835" cy="1339215"/>
            </a:xfrm>
            <a:custGeom>
              <a:avLst/>
              <a:gdLst/>
              <a:ahLst/>
              <a:cxnLst/>
              <a:rect l="l" t="t" r="r" b="b"/>
              <a:pathLst>
                <a:path w="2108835" h="1339214">
                  <a:moveTo>
                    <a:pt x="0" y="0"/>
                  </a:moveTo>
                  <a:lnTo>
                    <a:pt x="2108508" y="1338831"/>
                  </a:lnTo>
                </a:path>
              </a:pathLst>
            </a:custGeom>
            <a:ln w="1904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9116" y="4360267"/>
              <a:ext cx="108898" cy="919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69526" y="3057525"/>
              <a:ext cx="2193290" cy="1341120"/>
            </a:xfrm>
            <a:custGeom>
              <a:avLst/>
              <a:gdLst/>
              <a:ahLst/>
              <a:cxnLst/>
              <a:rect l="l" t="t" r="r" b="b"/>
              <a:pathLst>
                <a:path w="2193290" h="1341120">
                  <a:moveTo>
                    <a:pt x="2193272" y="0"/>
                  </a:moveTo>
                  <a:lnTo>
                    <a:pt x="0" y="1340492"/>
                  </a:lnTo>
                </a:path>
              </a:pathLst>
            </a:custGeom>
            <a:ln w="19049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6237" y="4361645"/>
              <a:ext cx="109223" cy="909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729" y="3208352"/>
              <a:ext cx="1339509" cy="7233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0925" y="3100397"/>
              <a:ext cx="985219" cy="9851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8375" y="4128475"/>
              <a:ext cx="2290314" cy="35369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26600" y="5314914"/>
            <a:ext cx="2290800" cy="12354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0420" y="2184363"/>
            <a:ext cx="7261413" cy="237458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25450" y="1085596"/>
            <a:ext cx="60471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Cai,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S.,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Wang,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Z.,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Wang,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S.,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Perdikaris,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50" dirty="0">
                <a:latin typeface="Arial MT"/>
                <a:cs typeface="Arial MT"/>
              </a:rPr>
              <a:t>P.,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and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Karniadakis,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G.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E.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(April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21,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2021). </a:t>
            </a:r>
            <a:r>
              <a:rPr sz="1300" spc="-20" dirty="0">
                <a:latin typeface="Arial MT"/>
                <a:cs typeface="Arial MT"/>
              </a:rPr>
              <a:t>"Physics-</a:t>
            </a:r>
            <a:r>
              <a:rPr sz="1300" spc="-10" dirty="0">
                <a:latin typeface="Arial MT"/>
                <a:cs typeface="Arial MT"/>
              </a:rPr>
              <a:t>Informed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Neural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Networks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for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Heat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Transfer </a:t>
            </a:r>
            <a:r>
              <a:rPr sz="1300" spc="-20" dirty="0">
                <a:latin typeface="Arial MT"/>
                <a:cs typeface="Arial MT"/>
              </a:rPr>
              <a:t>Problems."</a:t>
            </a:r>
            <a:r>
              <a:rPr sz="1300" spc="-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ASME.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J.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Heat Transfer.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June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2021;</a:t>
            </a:r>
            <a:r>
              <a:rPr sz="1300" spc="-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143(6):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060801.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  <a:hlinkClick r:id="rId3"/>
              </a:rPr>
              <a:t>https://doi.org/10.1115/1.4050542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000" y="4834249"/>
            <a:ext cx="6991352" cy="15492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650" y="1055878"/>
            <a:ext cx="5554980" cy="72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Maziar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Raissi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et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al.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,Hidden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fluid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mechanics: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Learning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velocity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and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pressure </a:t>
            </a:r>
            <a:r>
              <a:rPr sz="1300" dirty="0">
                <a:latin typeface="Arial MT"/>
                <a:cs typeface="Arial MT"/>
              </a:rPr>
              <a:t>fields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from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flow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visualizations.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Science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367,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1026-</a:t>
            </a:r>
            <a:r>
              <a:rPr sz="1300" spc="-10" dirty="0">
                <a:latin typeface="Arial MT"/>
                <a:cs typeface="Arial MT"/>
              </a:rPr>
              <a:t>1030(2020).</a:t>
            </a: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300" spc="-10" dirty="0">
                <a:latin typeface="Arial MT"/>
                <a:cs typeface="Arial MT"/>
              </a:rPr>
              <a:t>DOI:</a:t>
            </a:r>
            <a:r>
              <a:rPr sz="1300" spc="-10" dirty="0">
                <a:latin typeface="Arial MT"/>
                <a:cs typeface="Arial MT"/>
                <a:hlinkClick r:id="rId2"/>
              </a:rPr>
              <a:t>10.1126/science.aaw474</a:t>
            </a:r>
            <a:r>
              <a:rPr sz="1400" spc="-10" dirty="0"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9512" y="1956675"/>
            <a:ext cx="7948324" cy="4463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650" y="1055878"/>
            <a:ext cx="5474335" cy="70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Li,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H.,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Miao,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spc="-50" dirty="0">
                <a:latin typeface="Arial MT"/>
                <a:cs typeface="Arial MT"/>
              </a:rPr>
              <a:t>Y.,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Khodaei,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Z.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S.,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&amp;</a:t>
            </a:r>
            <a:r>
              <a:rPr sz="1300" spc="-8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Aliabadi,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M.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H.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(2024).</a:t>
            </a:r>
            <a:r>
              <a:rPr sz="1300" spc="-20" dirty="0">
                <a:latin typeface="Arial MT"/>
                <a:cs typeface="Arial MT"/>
              </a:rPr>
              <a:t> Finite-</a:t>
            </a:r>
            <a:r>
              <a:rPr sz="1300" spc="-10" dirty="0">
                <a:latin typeface="Arial MT"/>
                <a:cs typeface="Arial MT"/>
              </a:rPr>
              <a:t>PINN:</a:t>
            </a:r>
            <a:r>
              <a:rPr sz="1300" spc="-80" dirty="0">
                <a:latin typeface="Arial MT"/>
                <a:cs typeface="Arial MT"/>
              </a:rPr>
              <a:t> </a:t>
            </a:r>
            <a:r>
              <a:rPr sz="1300" spc="-50" dirty="0">
                <a:latin typeface="Arial MT"/>
                <a:cs typeface="Arial MT"/>
              </a:rPr>
              <a:t>A </a:t>
            </a:r>
            <a:r>
              <a:rPr sz="1300" spc="-20" dirty="0">
                <a:latin typeface="Arial MT"/>
                <a:cs typeface="Arial MT"/>
              </a:rPr>
              <a:t>Physics-</a:t>
            </a:r>
            <a:r>
              <a:rPr sz="1300" spc="-10" dirty="0">
                <a:latin typeface="Arial MT"/>
                <a:cs typeface="Arial MT"/>
              </a:rPr>
              <a:t>Informed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Neural</a:t>
            </a:r>
            <a:r>
              <a:rPr sz="1300" spc="-10" dirty="0">
                <a:latin typeface="Arial MT"/>
                <a:cs typeface="Arial MT"/>
              </a:rPr>
              <a:t> Network</a:t>
            </a:r>
            <a:r>
              <a:rPr sz="1300" spc="-8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Architecture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for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Solving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Solid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Mechanics </a:t>
            </a:r>
            <a:r>
              <a:rPr sz="1300" dirty="0">
                <a:latin typeface="Arial MT"/>
                <a:cs typeface="Arial MT"/>
              </a:rPr>
              <a:t>Problems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with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General</a:t>
            </a:r>
            <a:r>
              <a:rPr sz="1300" spc="-5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Geometries.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arXiv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preprint</a:t>
            </a:r>
            <a:r>
              <a:rPr sz="1300" spc="-5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arXiv:2412.09453.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34" y="2012909"/>
            <a:ext cx="5346999" cy="30153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1675" y="2359825"/>
            <a:ext cx="3209924" cy="4294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23056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FEED</a:t>
            </a: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 FORWARD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NEURAL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NETWORK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536260"/>
            <a:ext cx="7569834" cy="5321935"/>
            <a:chOff x="0" y="1536260"/>
            <a:chExt cx="7569834" cy="53219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84041" y="1536260"/>
              <a:ext cx="5485700" cy="45677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001" y="4088798"/>
              <a:ext cx="2050240" cy="15740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0783" y="2036479"/>
              <a:ext cx="2304216" cy="25285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9924" y="2013471"/>
              <a:ext cx="2636914" cy="30807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9824" y="2403855"/>
              <a:ext cx="915205" cy="9152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7865" y="2958027"/>
              <a:ext cx="915205" cy="9152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9041" y="3955889"/>
              <a:ext cx="915205" cy="9152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1306" y="4418203"/>
              <a:ext cx="915205" cy="9152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0112" y="2347212"/>
              <a:ext cx="915205" cy="91520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9314" y="2663683"/>
              <a:ext cx="915205" cy="9152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8981" y="4565037"/>
              <a:ext cx="915205" cy="91520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4524" y="1555245"/>
              <a:ext cx="1581799" cy="13253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2816" y="2646209"/>
              <a:ext cx="1407885" cy="16008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0113" y="3423887"/>
              <a:ext cx="1287333" cy="15558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221169"/>
              <a:ext cx="3769606" cy="463683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05846" y="1989343"/>
              <a:ext cx="4327525" cy="3140710"/>
            </a:xfrm>
            <a:custGeom>
              <a:avLst/>
              <a:gdLst/>
              <a:ahLst/>
              <a:cxnLst/>
              <a:rect l="l" t="t" r="r" b="b"/>
              <a:pathLst>
                <a:path w="4327525" h="3140710">
                  <a:moveTo>
                    <a:pt x="1885554" y="284249"/>
                  </a:moveTo>
                  <a:lnTo>
                    <a:pt x="1889410" y="238143"/>
                  </a:lnTo>
                  <a:lnTo>
                    <a:pt x="1900573" y="194405"/>
                  </a:lnTo>
                  <a:lnTo>
                    <a:pt x="1918437" y="153620"/>
                  </a:lnTo>
                  <a:lnTo>
                    <a:pt x="1942395" y="116375"/>
                  </a:lnTo>
                  <a:lnTo>
                    <a:pt x="1971840" y="83254"/>
                  </a:lnTo>
                  <a:lnTo>
                    <a:pt x="2006167" y="54843"/>
                  </a:lnTo>
                  <a:lnTo>
                    <a:pt x="2044768" y="31727"/>
                  </a:lnTo>
                  <a:lnTo>
                    <a:pt x="2087038" y="14491"/>
                  </a:lnTo>
                  <a:lnTo>
                    <a:pt x="2132368" y="3720"/>
                  </a:lnTo>
                  <a:lnTo>
                    <a:pt x="2180154" y="0"/>
                  </a:lnTo>
                  <a:lnTo>
                    <a:pt x="2226518" y="3541"/>
                  </a:lnTo>
                  <a:lnTo>
                    <a:pt x="2271322" y="13953"/>
                  </a:lnTo>
                  <a:lnTo>
                    <a:pt x="2313776" y="30920"/>
                  </a:lnTo>
                  <a:lnTo>
                    <a:pt x="2353088" y="54126"/>
                  </a:lnTo>
                  <a:lnTo>
                    <a:pt x="2388467" y="83254"/>
                  </a:lnTo>
                  <a:lnTo>
                    <a:pt x="2418657" y="117391"/>
                  </a:lnTo>
                  <a:lnTo>
                    <a:pt x="2442708" y="155322"/>
                  </a:lnTo>
                  <a:lnTo>
                    <a:pt x="2460293" y="196284"/>
                  </a:lnTo>
                  <a:lnTo>
                    <a:pt x="2471084" y="239515"/>
                  </a:lnTo>
                  <a:lnTo>
                    <a:pt x="2474754" y="284249"/>
                  </a:lnTo>
                  <a:lnTo>
                    <a:pt x="2470898" y="330356"/>
                  </a:lnTo>
                  <a:lnTo>
                    <a:pt x="2459735" y="374094"/>
                  </a:lnTo>
                  <a:lnTo>
                    <a:pt x="2441871" y="414879"/>
                  </a:lnTo>
                  <a:lnTo>
                    <a:pt x="2417913" y="452124"/>
                  </a:lnTo>
                  <a:lnTo>
                    <a:pt x="2388468" y="485245"/>
                  </a:lnTo>
                  <a:lnTo>
                    <a:pt x="2354141" y="513656"/>
                  </a:lnTo>
                  <a:lnTo>
                    <a:pt x="2315540" y="536772"/>
                  </a:lnTo>
                  <a:lnTo>
                    <a:pt x="2273270" y="554008"/>
                  </a:lnTo>
                  <a:lnTo>
                    <a:pt x="2227940" y="564779"/>
                  </a:lnTo>
                  <a:lnTo>
                    <a:pt x="2180154" y="568499"/>
                  </a:lnTo>
                  <a:lnTo>
                    <a:pt x="2132368" y="564779"/>
                  </a:lnTo>
                  <a:lnTo>
                    <a:pt x="2087038" y="554008"/>
                  </a:lnTo>
                  <a:lnTo>
                    <a:pt x="2044768" y="536772"/>
                  </a:lnTo>
                  <a:lnTo>
                    <a:pt x="2006167" y="513656"/>
                  </a:lnTo>
                  <a:lnTo>
                    <a:pt x="1971840" y="485245"/>
                  </a:lnTo>
                  <a:lnTo>
                    <a:pt x="1942395" y="452124"/>
                  </a:lnTo>
                  <a:lnTo>
                    <a:pt x="1918437" y="414879"/>
                  </a:lnTo>
                  <a:lnTo>
                    <a:pt x="1900573" y="374094"/>
                  </a:lnTo>
                  <a:lnTo>
                    <a:pt x="1889410" y="330356"/>
                  </a:lnTo>
                  <a:lnTo>
                    <a:pt x="1885554" y="284249"/>
                  </a:lnTo>
                  <a:close/>
                </a:path>
                <a:path w="4327525" h="3140710">
                  <a:moveTo>
                    <a:pt x="2594681" y="1623674"/>
                  </a:moveTo>
                  <a:lnTo>
                    <a:pt x="2598537" y="1577567"/>
                  </a:lnTo>
                  <a:lnTo>
                    <a:pt x="2609700" y="1533829"/>
                  </a:lnTo>
                  <a:lnTo>
                    <a:pt x="2627564" y="1493045"/>
                  </a:lnTo>
                  <a:lnTo>
                    <a:pt x="2651522" y="1455800"/>
                  </a:lnTo>
                  <a:lnTo>
                    <a:pt x="2680967" y="1422679"/>
                  </a:lnTo>
                  <a:lnTo>
                    <a:pt x="2715294" y="1394268"/>
                  </a:lnTo>
                  <a:lnTo>
                    <a:pt x="2753895" y="1371152"/>
                  </a:lnTo>
                  <a:lnTo>
                    <a:pt x="2796165" y="1353915"/>
                  </a:lnTo>
                  <a:lnTo>
                    <a:pt x="2841495" y="1343145"/>
                  </a:lnTo>
                  <a:lnTo>
                    <a:pt x="2889281" y="1339424"/>
                  </a:lnTo>
                  <a:lnTo>
                    <a:pt x="2935645" y="1342965"/>
                  </a:lnTo>
                  <a:lnTo>
                    <a:pt x="2980449" y="1353377"/>
                  </a:lnTo>
                  <a:lnTo>
                    <a:pt x="3022903" y="1370345"/>
                  </a:lnTo>
                  <a:lnTo>
                    <a:pt x="3062215" y="1393551"/>
                  </a:lnTo>
                  <a:lnTo>
                    <a:pt x="3097594" y="1422679"/>
                  </a:lnTo>
                  <a:lnTo>
                    <a:pt x="3127784" y="1456815"/>
                  </a:lnTo>
                  <a:lnTo>
                    <a:pt x="3151834" y="1494746"/>
                  </a:lnTo>
                  <a:lnTo>
                    <a:pt x="3169420" y="1535709"/>
                  </a:lnTo>
                  <a:lnTo>
                    <a:pt x="3180211" y="1578939"/>
                  </a:lnTo>
                  <a:lnTo>
                    <a:pt x="3183881" y="1623674"/>
                  </a:lnTo>
                  <a:lnTo>
                    <a:pt x="3180025" y="1669781"/>
                  </a:lnTo>
                  <a:lnTo>
                    <a:pt x="3168862" y="1713519"/>
                  </a:lnTo>
                  <a:lnTo>
                    <a:pt x="3150998" y="1754303"/>
                  </a:lnTo>
                  <a:lnTo>
                    <a:pt x="3127040" y="1791549"/>
                  </a:lnTo>
                  <a:lnTo>
                    <a:pt x="3097595" y="1824669"/>
                  </a:lnTo>
                  <a:lnTo>
                    <a:pt x="3063268" y="1853080"/>
                  </a:lnTo>
                  <a:lnTo>
                    <a:pt x="3024667" y="1876197"/>
                  </a:lnTo>
                  <a:lnTo>
                    <a:pt x="2982397" y="1893433"/>
                  </a:lnTo>
                  <a:lnTo>
                    <a:pt x="2937067" y="1904204"/>
                  </a:lnTo>
                  <a:lnTo>
                    <a:pt x="2889281" y="1907924"/>
                  </a:lnTo>
                  <a:lnTo>
                    <a:pt x="2841495" y="1904204"/>
                  </a:lnTo>
                  <a:lnTo>
                    <a:pt x="2796165" y="1893433"/>
                  </a:lnTo>
                  <a:lnTo>
                    <a:pt x="2753895" y="1876197"/>
                  </a:lnTo>
                  <a:lnTo>
                    <a:pt x="2715294" y="1853080"/>
                  </a:lnTo>
                  <a:lnTo>
                    <a:pt x="2680967" y="1824669"/>
                  </a:lnTo>
                  <a:lnTo>
                    <a:pt x="2651522" y="1791549"/>
                  </a:lnTo>
                  <a:lnTo>
                    <a:pt x="2627564" y="1754303"/>
                  </a:lnTo>
                  <a:lnTo>
                    <a:pt x="2609700" y="1713519"/>
                  </a:lnTo>
                  <a:lnTo>
                    <a:pt x="2598537" y="1669781"/>
                  </a:lnTo>
                  <a:lnTo>
                    <a:pt x="2594681" y="1623674"/>
                  </a:lnTo>
                  <a:close/>
                </a:path>
                <a:path w="4327525" h="3140710">
                  <a:moveTo>
                    <a:pt x="3737782" y="2126169"/>
                  </a:moveTo>
                  <a:lnTo>
                    <a:pt x="3741638" y="2080063"/>
                  </a:lnTo>
                  <a:lnTo>
                    <a:pt x="3752801" y="2036324"/>
                  </a:lnTo>
                  <a:lnTo>
                    <a:pt x="3770665" y="1995540"/>
                  </a:lnTo>
                  <a:lnTo>
                    <a:pt x="3794623" y="1958295"/>
                  </a:lnTo>
                  <a:lnTo>
                    <a:pt x="3824069" y="1925174"/>
                  </a:lnTo>
                  <a:lnTo>
                    <a:pt x="3858395" y="1896763"/>
                  </a:lnTo>
                  <a:lnTo>
                    <a:pt x="3896997" y="1873647"/>
                  </a:lnTo>
                  <a:lnTo>
                    <a:pt x="3939266" y="1856411"/>
                  </a:lnTo>
                  <a:lnTo>
                    <a:pt x="3984597" y="1845640"/>
                  </a:lnTo>
                  <a:lnTo>
                    <a:pt x="4032382" y="1841919"/>
                  </a:lnTo>
                  <a:lnTo>
                    <a:pt x="4078746" y="1845460"/>
                  </a:lnTo>
                  <a:lnTo>
                    <a:pt x="4123551" y="1855873"/>
                  </a:lnTo>
                  <a:lnTo>
                    <a:pt x="4166005" y="1872840"/>
                  </a:lnTo>
                  <a:lnTo>
                    <a:pt x="4205317" y="1896046"/>
                  </a:lnTo>
                  <a:lnTo>
                    <a:pt x="4240696" y="1925174"/>
                  </a:lnTo>
                  <a:lnTo>
                    <a:pt x="4270885" y="1959311"/>
                  </a:lnTo>
                  <a:lnTo>
                    <a:pt x="4294936" y="1997242"/>
                  </a:lnTo>
                  <a:lnTo>
                    <a:pt x="4312521" y="2038204"/>
                  </a:lnTo>
                  <a:lnTo>
                    <a:pt x="4323312" y="2081435"/>
                  </a:lnTo>
                  <a:lnTo>
                    <a:pt x="4326982" y="2126169"/>
                  </a:lnTo>
                  <a:lnTo>
                    <a:pt x="4323127" y="2172276"/>
                  </a:lnTo>
                  <a:lnTo>
                    <a:pt x="4311964" y="2216014"/>
                  </a:lnTo>
                  <a:lnTo>
                    <a:pt x="4294100" y="2256799"/>
                  </a:lnTo>
                  <a:lnTo>
                    <a:pt x="4270142" y="2294044"/>
                  </a:lnTo>
                  <a:lnTo>
                    <a:pt x="4240696" y="2327164"/>
                  </a:lnTo>
                  <a:lnTo>
                    <a:pt x="4206369" y="2355576"/>
                  </a:lnTo>
                  <a:lnTo>
                    <a:pt x="4167768" y="2378692"/>
                  </a:lnTo>
                  <a:lnTo>
                    <a:pt x="4125499" y="2395928"/>
                  </a:lnTo>
                  <a:lnTo>
                    <a:pt x="4080168" y="2406699"/>
                  </a:lnTo>
                  <a:lnTo>
                    <a:pt x="4032382" y="2410419"/>
                  </a:lnTo>
                  <a:lnTo>
                    <a:pt x="3984597" y="2406699"/>
                  </a:lnTo>
                  <a:lnTo>
                    <a:pt x="3939266" y="2395928"/>
                  </a:lnTo>
                  <a:lnTo>
                    <a:pt x="3896997" y="2378692"/>
                  </a:lnTo>
                  <a:lnTo>
                    <a:pt x="3858395" y="2355576"/>
                  </a:lnTo>
                  <a:lnTo>
                    <a:pt x="3824069" y="2327164"/>
                  </a:lnTo>
                  <a:lnTo>
                    <a:pt x="3794623" y="2294044"/>
                  </a:lnTo>
                  <a:lnTo>
                    <a:pt x="3770665" y="2256799"/>
                  </a:lnTo>
                  <a:lnTo>
                    <a:pt x="3752801" y="2216014"/>
                  </a:lnTo>
                  <a:lnTo>
                    <a:pt x="3741638" y="2172276"/>
                  </a:lnTo>
                  <a:lnTo>
                    <a:pt x="3737782" y="2126169"/>
                  </a:lnTo>
                  <a:close/>
                </a:path>
                <a:path w="4327525" h="3140710">
                  <a:moveTo>
                    <a:pt x="902778" y="2855971"/>
                  </a:moveTo>
                  <a:lnTo>
                    <a:pt x="906634" y="2809864"/>
                  </a:lnTo>
                  <a:lnTo>
                    <a:pt x="917797" y="2766126"/>
                  </a:lnTo>
                  <a:lnTo>
                    <a:pt x="935661" y="2725342"/>
                  </a:lnTo>
                  <a:lnTo>
                    <a:pt x="959619" y="2688097"/>
                  </a:lnTo>
                  <a:lnTo>
                    <a:pt x="989064" y="2654976"/>
                  </a:lnTo>
                  <a:lnTo>
                    <a:pt x="1023391" y="2626565"/>
                  </a:lnTo>
                  <a:lnTo>
                    <a:pt x="1061992" y="2603449"/>
                  </a:lnTo>
                  <a:lnTo>
                    <a:pt x="1104262" y="2586213"/>
                  </a:lnTo>
                  <a:lnTo>
                    <a:pt x="1149592" y="2575442"/>
                  </a:lnTo>
                  <a:lnTo>
                    <a:pt x="1197378" y="2571721"/>
                  </a:lnTo>
                  <a:lnTo>
                    <a:pt x="1243742" y="2575262"/>
                  </a:lnTo>
                  <a:lnTo>
                    <a:pt x="1288546" y="2585675"/>
                  </a:lnTo>
                  <a:lnTo>
                    <a:pt x="1331000" y="2602642"/>
                  </a:lnTo>
                  <a:lnTo>
                    <a:pt x="1370313" y="2625848"/>
                  </a:lnTo>
                  <a:lnTo>
                    <a:pt x="1405692" y="2654976"/>
                  </a:lnTo>
                  <a:lnTo>
                    <a:pt x="1435881" y="2689113"/>
                  </a:lnTo>
                  <a:lnTo>
                    <a:pt x="1459932" y="2727044"/>
                  </a:lnTo>
                  <a:lnTo>
                    <a:pt x="1477517" y="2768006"/>
                  </a:lnTo>
                  <a:lnTo>
                    <a:pt x="1488308" y="2811237"/>
                  </a:lnTo>
                  <a:lnTo>
                    <a:pt x="1491978" y="2855971"/>
                  </a:lnTo>
                  <a:lnTo>
                    <a:pt x="1488122" y="2902078"/>
                  </a:lnTo>
                  <a:lnTo>
                    <a:pt x="1476959" y="2945816"/>
                  </a:lnTo>
                  <a:lnTo>
                    <a:pt x="1459095" y="2986601"/>
                  </a:lnTo>
                  <a:lnTo>
                    <a:pt x="1435137" y="3023846"/>
                  </a:lnTo>
                  <a:lnTo>
                    <a:pt x="1405692" y="3056966"/>
                  </a:lnTo>
                  <a:lnTo>
                    <a:pt x="1371365" y="3085378"/>
                  </a:lnTo>
                  <a:lnTo>
                    <a:pt x="1332764" y="3108494"/>
                  </a:lnTo>
                  <a:lnTo>
                    <a:pt x="1290494" y="3125730"/>
                  </a:lnTo>
                  <a:lnTo>
                    <a:pt x="1245164" y="3136501"/>
                  </a:lnTo>
                  <a:lnTo>
                    <a:pt x="1197378" y="3140221"/>
                  </a:lnTo>
                  <a:lnTo>
                    <a:pt x="1149592" y="3136501"/>
                  </a:lnTo>
                  <a:lnTo>
                    <a:pt x="1104262" y="3125730"/>
                  </a:lnTo>
                  <a:lnTo>
                    <a:pt x="1061992" y="3108494"/>
                  </a:lnTo>
                  <a:lnTo>
                    <a:pt x="1023391" y="3085378"/>
                  </a:lnTo>
                  <a:lnTo>
                    <a:pt x="989064" y="3056966"/>
                  </a:lnTo>
                  <a:lnTo>
                    <a:pt x="959619" y="3023846"/>
                  </a:lnTo>
                  <a:lnTo>
                    <a:pt x="935661" y="2986601"/>
                  </a:lnTo>
                  <a:lnTo>
                    <a:pt x="917797" y="2945816"/>
                  </a:lnTo>
                  <a:lnTo>
                    <a:pt x="906634" y="2902078"/>
                  </a:lnTo>
                  <a:lnTo>
                    <a:pt x="902778" y="2855971"/>
                  </a:lnTo>
                  <a:close/>
                </a:path>
                <a:path w="4327525" h="3140710">
                  <a:moveTo>
                    <a:pt x="902778" y="1219544"/>
                  </a:moveTo>
                  <a:lnTo>
                    <a:pt x="906634" y="1173438"/>
                  </a:lnTo>
                  <a:lnTo>
                    <a:pt x="917797" y="1129699"/>
                  </a:lnTo>
                  <a:lnTo>
                    <a:pt x="935661" y="1088915"/>
                  </a:lnTo>
                  <a:lnTo>
                    <a:pt x="959619" y="1051670"/>
                  </a:lnTo>
                  <a:lnTo>
                    <a:pt x="989064" y="1018549"/>
                  </a:lnTo>
                  <a:lnTo>
                    <a:pt x="1023391" y="990138"/>
                  </a:lnTo>
                  <a:lnTo>
                    <a:pt x="1061992" y="967022"/>
                  </a:lnTo>
                  <a:lnTo>
                    <a:pt x="1104262" y="949786"/>
                  </a:lnTo>
                  <a:lnTo>
                    <a:pt x="1149592" y="939015"/>
                  </a:lnTo>
                  <a:lnTo>
                    <a:pt x="1197378" y="935294"/>
                  </a:lnTo>
                  <a:lnTo>
                    <a:pt x="1243742" y="938835"/>
                  </a:lnTo>
                  <a:lnTo>
                    <a:pt x="1288546" y="949248"/>
                  </a:lnTo>
                  <a:lnTo>
                    <a:pt x="1331000" y="966215"/>
                  </a:lnTo>
                  <a:lnTo>
                    <a:pt x="1370313" y="989421"/>
                  </a:lnTo>
                  <a:lnTo>
                    <a:pt x="1405692" y="1018549"/>
                  </a:lnTo>
                  <a:lnTo>
                    <a:pt x="1435881" y="1052686"/>
                  </a:lnTo>
                  <a:lnTo>
                    <a:pt x="1459932" y="1090617"/>
                  </a:lnTo>
                  <a:lnTo>
                    <a:pt x="1477517" y="1131579"/>
                  </a:lnTo>
                  <a:lnTo>
                    <a:pt x="1488308" y="1174809"/>
                  </a:lnTo>
                  <a:lnTo>
                    <a:pt x="1491978" y="1219544"/>
                  </a:lnTo>
                  <a:lnTo>
                    <a:pt x="1488122" y="1265651"/>
                  </a:lnTo>
                  <a:lnTo>
                    <a:pt x="1476959" y="1309389"/>
                  </a:lnTo>
                  <a:lnTo>
                    <a:pt x="1459095" y="1350174"/>
                  </a:lnTo>
                  <a:lnTo>
                    <a:pt x="1435137" y="1387419"/>
                  </a:lnTo>
                  <a:lnTo>
                    <a:pt x="1405692" y="1420540"/>
                  </a:lnTo>
                  <a:lnTo>
                    <a:pt x="1371365" y="1448951"/>
                  </a:lnTo>
                  <a:lnTo>
                    <a:pt x="1332764" y="1472067"/>
                  </a:lnTo>
                  <a:lnTo>
                    <a:pt x="1290494" y="1489303"/>
                  </a:lnTo>
                  <a:lnTo>
                    <a:pt x="1245164" y="1500074"/>
                  </a:lnTo>
                  <a:lnTo>
                    <a:pt x="1197378" y="1503794"/>
                  </a:lnTo>
                  <a:lnTo>
                    <a:pt x="1149592" y="1500074"/>
                  </a:lnTo>
                  <a:lnTo>
                    <a:pt x="1104262" y="1489303"/>
                  </a:lnTo>
                  <a:lnTo>
                    <a:pt x="1061992" y="1472067"/>
                  </a:lnTo>
                  <a:lnTo>
                    <a:pt x="1023391" y="1448951"/>
                  </a:lnTo>
                  <a:lnTo>
                    <a:pt x="989064" y="1420540"/>
                  </a:lnTo>
                  <a:lnTo>
                    <a:pt x="959619" y="1387419"/>
                  </a:lnTo>
                  <a:lnTo>
                    <a:pt x="935661" y="1350174"/>
                  </a:lnTo>
                  <a:lnTo>
                    <a:pt x="917797" y="1309389"/>
                  </a:lnTo>
                  <a:lnTo>
                    <a:pt x="906634" y="1265651"/>
                  </a:lnTo>
                  <a:lnTo>
                    <a:pt x="902778" y="1219544"/>
                  </a:lnTo>
                  <a:close/>
                </a:path>
                <a:path w="4327525" h="3140710">
                  <a:moveTo>
                    <a:pt x="0" y="1557755"/>
                  </a:moveTo>
                  <a:lnTo>
                    <a:pt x="3855" y="1511648"/>
                  </a:lnTo>
                  <a:lnTo>
                    <a:pt x="15018" y="1467910"/>
                  </a:lnTo>
                  <a:lnTo>
                    <a:pt x="32882" y="1427126"/>
                  </a:lnTo>
                  <a:lnTo>
                    <a:pt x="56840" y="1389881"/>
                  </a:lnTo>
                  <a:lnTo>
                    <a:pt x="86286" y="1356760"/>
                  </a:lnTo>
                  <a:lnTo>
                    <a:pt x="120613" y="1328349"/>
                  </a:lnTo>
                  <a:lnTo>
                    <a:pt x="159214" y="1305233"/>
                  </a:lnTo>
                  <a:lnTo>
                    <a:pt x="201483" y="1287996"/>
                  </a:lnTo>
                  <a:lnTo>
                    <a:pt x="246814" y="1277225"/>
                  </a:lnTo>
                  <a:lnTo>
                    <a:pt x="294599" y="1273505"/>
                  </a:lnTo>
                  <a:lnTo>
                    <a:pt x="340963" y="1277046"/>
                  </a:lnTo>
                  <a:lnTo>
                    <a:pt x="385768" y="1287458"/>
                  </a:lnTo>
                  <a:lnTo>
                    <a:pt x="428222" y="1304426"/>
                  </a:lnTo>
                  <a:lnTo>
                    <a:pt x="467534" y="1327632"/>
                  </a:lnTo>
                  <a:lnTo>
                    <a:pt x="502913" y="1356760"/>
                  </a:lnTo>
                  <a:lnTo>
                    <a:pt x="533102" y="1390896"/>
                  </a:lnTo>
                  <a:lnTo>
                    <a:pt x="557153" y="1428827"/>
                  </a:lnTo>
                  <a:lnTo>
                    <a:pt x="574738" y="1469790"/>
                  </a:lnTo>
                  <a:lnTo>
                    <a:pt x="585530" y="1513020"/>
                  </a:lnTo>
                  <a:lnTo>
                    <a:pt x="589199" y="1557755"/>
                  </a:lnTo>
                  <a:lnTo>
                    <a:pt x="585344" y="1603862"/>
                  </a:lnTo>
                  <a:lnTo>
                    <a:pt x="574181" y="1647600"/>
                  </a:lnTo>
                  <a:lnTo>
                    <a:pt x="556317" y="1688385"/>
                  </a:lnTo>
                  <a:lnTo>
                    <a:pt x="532359" y="1725630"/>
                  </a:lnTo>
                  <a:lnTo>
                    <a:pt x="502913" y="1758750"/>
                  </a:lnTo>
                  <a:lnTo>
                    <a:pt x="468587" y="1787162"/>
                  </a:lnTo>
                  <a:lnTo>
                    <a:pt x="429985" y="1810278"/>
                  </a:lnTo>
                  <a:lnTo>
                    <a:pt x="387716" y="1827514"/>
                  </a:lnTo>
                  <a:lnTo>
                    <a:pt x="342385" y="1838285"/>
                  </a:lnTo>
                  <a:lnTo>
                    <a:pt x="294599" y="1842005"/>
                  </a:lnTo>
                  <a:lnTo>
                    <a:pt x="246814" y="1838285"/>
                  </a:lnTo>
                  <a:lnTo>
                    <a:pt x="201483" y="1827514"/>
                  </a:lnTo>
                  <a:lnTo>
                    <a:pt x="159214" y="1810278"/>
                  </a:lnTo>
                  <a:lnTo>
                    <a:pt x="120613" y="1787162"/>
                  </a:lnTo>
                  <a:lnTo>
                    <a:pt x="86286" y="1758750"/>
                  </a:lnTo>
                  <a:lnTo>
                    <a:pt x="56840" y="1725630"/>
                  </a:lnTo>
                  <a:lnTo>
                    <a:pt x="32882" y="1688385"/>
                  </a:lnTo>
                  <a:lnTo>
                    <a:pt x="15018" y="1647600"/>
                  </a:lnTo>
                  <a:lnTo>
                    <a:pt x="3855" y="1603862"/>
                  </a:lnTo>
                  <a:lnTo>
                    <a:pt x="0" y="1557755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1660" y="4290237"/>
              <a:ext cx="1250975" cy="117103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02601" y="4561065"/>
              <a:ext cx="589280" cy="568960"/>
            </a:xfrm>
            <a:custGeom>
              <a:avLst/>
              <a:gdLst/>
              <a:ahLst/>
              <a:cxnLst/>
              <a:rect l="l" t="t" r="r" b="b"/>
              <a:pathLst>
                <a:path w="589279" h="568960">
                  <a:moveTo>
                    <a:pt x="0" y="284249"/>
                  </a:moveTo>
                  <a:lnTo>
                    <a:pt x="3855" y="238143"/>
                  </a:lnTo>
                  <a:lnTo>
                    <a:pt x="15018" y="194404"/>
                  </a:lnTo>
                  <a:lnTo>
                    <a:pt x="32882" y="153620"/>
                  </a:lnTo>
                  <a:lnTo>
                    <a:pt x="56840" y="116375"/>
                  </a:lnTo>
                  <a:lnTo>
                    <a:pt x="86286" y="83254"/>
                  </a:lnTo>
                  <a:lnTo>
                    <a:pt x="120613" y="54843"/>
                  </a:lnTo>
                  <a:lnTo>
                    <a:pt x="159214" y="31727"/>
                  </a:lnTo>
                  <a:lnTo>
                    <a:pt x="201483" y="14491"/>
                  </a:lnTo>
                  <a:lnTo>
                    <a:pt x="246814" y="3720"/>
                  </a:lnTo>
                  <a:lnTo>
                    <a:pt x="294599" y="0"/>
                  </a:lnTo>
                  <a:lnTo>
                    <a:pt x="340963" y="3541"/>
                  </a:lnTo>
                  <a:lnTo>
                    <a:pt x="385768" y="13953"/>
                  </a:lnTo>
                  <a:lnTo>
                    <a:pt x="428222" y="30920"/>
                  </a:lnTo>
                  <a:lnTo>
                    <a:pt x="467534" y="54126"/>
                  </a:lnTo>
                  <a:lnTo>
                    <a:pt x="502913" y="83254"/>
                  </a:lnTo>
                  <a:lnTo>
                    <a:pt x="533102" y="117391"/>
                  </a:lnTo>
                  <a:lnTo>
                    <a:pt x="557153" y="155322"/>
                  </a:lnTo>
                  <a:lnTo>
                    <a:pt x="574738" y="196284"/>
                  </a:lnTo>
                  <a:lnTo>
                    <a:pt x="585530" y="239515"/>
                  </a:lnTo>
                  <a:lnTo>
                    <a:pt x="589199" y="284249"/>
                  </a:lnTo>
                  <a:lnTo>
                    <a:pt x="585344" y="330356"/>
                  </a:lnTo>
                  <a:lnTo>
                    <a:pt x="574181" y="374094"/>
                  </a:lnTo>
                  <a:lnTo>
                    <a:pt x="556317" y="414879"/>
                  </a:lnTo>
                  <a:lnTo>
                    <a:pt x="532359" y="452124"/>
                  </a:lnTo>
                  <a:lnTo>
                    <a:pt x="502913" y="485245"/>
                  </a:lnTo>
                  <a:lnTo>
                    <a:pt x="468587" y="513656"/>
                  </a:lnTo>
                  <a:lnTo>
                    <a:pt x="429985" y="536772"/>
                  </a:lnTo>
                  <a:lnTo>
                    <a:pt x="387716" y="554008"/>
                  </a:lnTo>
                  <a:lnTo>
                    <a:pt x="342385" y="564779"/>
                  </a:lnTo>
                  <a:lnTo>
                    <a:pt x="294599" y="568499"/>
                  </a:lnTo>
                  <a:lnTo>
                    <a:pt x="246814" y="564779"/>
                  </a:lnTo>
                  <a:lnTo>
                    <a:pt x="201483" y="554008"/>
                  </a:lnTo>
                  <a:lnTo>
                    <a:pt x="159214" y="536772"/>
                  </a:lnTo>
                  <a:lnTo>
                    <a:pt x="120613" y="513656"/>
                  </a:lnTo>
                  <a:lnTo>
                    <a:pt x="86286" y="485245"/>
                  </a:lnTo>
                  <a:lnTo>
                    <a:pt x="56840" y="452124"/>
                  </a:lnTo>
                  <a:lnTo>
                    <a:pt x="32882" y="414879"/>
                  </a:lnTo>
                  <a:lnTo>
                    <a:pt x="15018" y="374094"/>
                  </a:lnTo>
                  <a:lnTo>
                    <a:pt x="3855" y="330356"/>
                  </a:lnTo>
                  <a:lnTo>
                    <a:pt x="0" y="2842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95046" y="3250906"/>
              <a:ext cx="274955" cy="296545"/>
            </a:xfrm>
            <a:custGeom>
              <a:avLst/>
              <a:gdLst/>
              <a:ahLst/>
              <a:cxnLst/>
              <a:rect l="l" t="t" r="r" b="b"/>
              <a:pathLst>
                <a:path w="274954" h="296545">
                  <a:moveTo>
                    <a:pt x="0" y="296193"/>
                  </a:moveTo>
                  <a:lnTo>
                    <a:pt x="27464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58151" y="3219209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5">
                  <a:moveTo>
                    <a:pt x="23072" y="42393"/>
                  </a:moveTo>
                  <a:lnTo>
                    <a:pt x="0" y="20998"/>
                  </a:lnTo>
                  <a:lnTo>
                    <a:pt x="40926" y="0"/>
                  </a:lnTo>
                  <a:lnTo>
                    <a:pt x="23072" y="4239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8151" y="3219209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5">
                  <a:moveTo>
                    <a:pt x="23072" y="42393"/>
                  </a:moveTo>
                  <a:lnTo>
                    <a:pt x="40926" y="0"/>
                  </a:lnTo>
                  <a:lnTo>
                    <a:pt x="0" y="20998"/>
                  </a:lnTo>
                  <a:lnTo>
                    <a:pt x="23072" y="4239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95046" y="3547099"/>
              <a:ext cx="380365" cy="1043940"/>
            </a:xfrm>
            <a:custGeom>
              <a:avLst/>
              <a:gdLst/>
              <a:ahLst/>
              <a:cxnLst/>
              <a:rect l="l" t="t" r="r" b="b"/>
              <a:pathLst>
                <a:path w="380364" h="1043939">
                  <a:moveTo>
                    <a:pt x="0" y="0"/>
                  </a:moveTo>
                  <a:lnTo>
                    <a:pt x="380328" y="1043405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60592" y="4585117"/>
              <a:ext cx="29845" cy="46355"/>
            </a:xfrm>
            <a:custGeom>
              <a:avLst/>
              <a:gdLst/>
              <a:ahLst/>
              <a:cxnLst/>
              <a:rect l="l" t="t" r="r" b="b"/>
              <a:pathLst>
                <a:path w="29845" h="46354">
                  <a:moveTo>
                    <a:pt x="29584" y="45999"/>
                  </a:moveTo>
                  <a:lnTo>
                    <a:pt x="0" y="10775"/>
                  </a:lnTo>
                  <a:lnTo>
                    <a:pt x="29562" y="0"/>
                  </a:lnTo>
                  <a:lnTo>
                    <a:pt x="29584" y="459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60592" y="4585117"/>
              <a:ext cx="29845" cy="46355"/>
            </a:xfrm>
            <a:custGeom>
              <a:avLst/>
              <a:gdLst/>
              <a:ahLst/>
              <a:cxnLst/>
              <a:rect l="l" t="t" r="r" b="b"/>
              <a:pathLst>
                <a:path w="29845" h="46354">
                  <a:moveTo>
                    <a:pt x="0" y="10775"/>
                  </a:moveTo>
                  <a:lnTo>
                    <a:pt x="29584" y="45999"/>
                  </a:lnTo>
                  <a:lnTo>
                    <a:pt x="29562" y="0"/>
                  </a:lnTo>
                  <a:lnTo>
                    <a:pt x="0" y="1077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11538" y="2513685"/>
              <a:ext cx="524510" cy="494665"/>
            </a:xfrm>
            <a:custGeom>
              <a:avLst/>
              <a:gdLst/>
              <a:ahLst/>
              <a:cxnLst/>
              <a:rect l="l" t="t" r="r" b="b"/>
              <a:pathLst>
                <a:path w="524510" h="494664">
                  <a:moveTo>
                    <a:pt x="0" y="494207"/>
                  </a:moveTo>
                  <a:lnTo>
                    <a:pt x="52450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25254" y="2484042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21577" y="41093"/>
                  </a:moveTo>
                  <a:lnTo>
                    <a:pt x="0" y="18192"/>
                  </a:lnTo>
                  <a:lnTo>
                    <a:pt x="42249" y="0"/>
                  </a:lnTo>
                  <a:lnTo>
                    <a:pt x="21577" y="4109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25254" y="2484042"/>
              <a:ext cx="42545" cy="41275"/>
            </a:xfrm>
            <a:custGeom>
              <a:avLst/>
              <a:gdLst/>
              <a:ahLst/>
              <a:cxnLst/>
              <a:rect l="l" t="t" r="r" b="b"/>
              <a:pathLst>
                <a:path w="42545" h="41275">
                  <a:moveTo>
                    <a:pt x="21577" y="41093"/>
                  </a:moveTo>
                  <a:lnTo>
                    <a:pt x="42249" y="0"/>
                  </a:lnTo>
                  <a:lnTo>
                    <a:pt x="0" y="18192"/>
                  </a:lnTo>
                  <a:lnTo>
                    <a:pt x="21577" y="4109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97824" y="3208888"/>
              <a:ext cx="1049655" cy="384810"/>
            </a:xfrm>
            <a:custGeom>
              <a:avLst/>
              <a:gdLst/>
              <a:ahLst/>
              <a:cxnLst/>
              <a:rect l="l" t="t" r="r" b="b"/>
              <a:pathLst>
                <a:path w="1049654" h="384810">
                  <a:moveTo>
                    <a:pt x="0" y="0"/>
                  </a:moveTo>
                  <a:lnTo>
                    <a:pt x="1049139" y="38443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41550" y="3578553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45999" y="29644"/>
                  </a:moveTo>
                  <a:lnTo>
                    <a:pt x="0" y="29544"/>
                  </a:lnTo>
                  <a:lnTo>
                    <a:pt x="10825" y="0"/>
                  </a:lnTo>
                  <a:lnTo>
                    <a:pt x="45999" y="296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41550" y="3578553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0" y="29544"/>
                  </a:moveTo>
                  <a:lnTo>
                    <a:pt x="45999" y="29644"/>
                  </a:lnTo>
                  <a:lnTo>
                    <a:pt x="10825" y="0"/>
                  </a:lnTo>
                  <a:lnTo>
                    <a:pt x="0" y="2954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11538" y="3409883"/>
              <a:ext cx="1137920" cy="1193165"/>
            </a:xfrm>
            <a:custGeom>
              <a:avLst/>
              <a:gdLst/>
              <a:ahLst/>
              <a:cxnLst/>
              <a:rect l="l" t="t" r="r" b="b"/>
              <a:pathLst>
                <a:path w="1137920" h="1193164">
                  <a:moveTo>
                    <a:pt x="0" y="0"/>
                  </a:moveTo>
                  <a:lnTo>
                    <a:pt x="1137760" y="119314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37912" y="4592166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5">
                  <a:moveTo>
                    <a:pt x="41216" y="42139"/>
                  </a:moveTo>
                  <a:lnTo>
                    <a:pt x="0" y="21714"/>
                  </a:lnTo>
                  <a:lnTo>
                    <a:pt x="22771" y="0"/>
                  </a:lnTo>
                  <a:lnTo>
                    <a:pt x="41216" y="4213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37912" y="4592166"/>
              <a:ext cx="41275" cy="42545"/>
            </a:xfrm>
            <a:custGeom>
              <a:avLst/>
              <a:gdLst/>
              <a:ahLst/>
              <a:cxnLst/>
              <a:rect l="l" t="t" r="r" b="b"/>
              <a:pathLst>
                <a:path w="41275" h="42545">
                  <a:moveTo>
                    <a:pt x="0" y="21714"/>
                  </a:moveTo>
                  <a:lnTo>
                    <a:pt x="41216" y="42139"/>
                  </a:lnTo>
                  <a:lnTo>
                    <a:pt x="22771" y="0"/>
                  </a:lnTo>
                  <a:lnTo>
                    <a:pt x="0" y="2171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03224" y="2609272"/>
              <a:ext cx="958215" cy="1951989"/>
            </a:xfrm>
            <a:custGeom>
              <a:avLst/>
              <a:gdLst/>
              <a:ahLst/>
              <a:cxnLst/>
              <a:rect l="l" t="t" r="r" b="b"/>
              <a:pathLst>
                <a:path w="958214" h="1951989">
                  <a:moveTo>
                    <a:pt x="0" y="1951792"/>
                  </a:moveTo>
                  <a:lnTo>
                    <a:pt x="95762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46727" y="2570466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5">
                  <a:moveTo>
                    <a:pt x="28248" y="45735"/>
                  </a:moveTo>
                  <a:lnTo>
                    <a:pt x="0" y="31876"/>
                  </a:lnTo>
                  <a:lnTo>
                    <a:pt x="33163" y="0"/>
                  </a:lnTo>
                  <a:lnTo>
                    <a:pt x="28248" y="4573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6727" y="2570466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5">
                  <a:moveTo>
                    <a:pt x="28248" y="45735"/>
                  </a:moveTo>
                  <a:lnTo>
                    <a:pt x="33163" y="0"/>
                  </a:lnTo>
                  <a:lnTo>
                    <a:pt x="0" y="31876"/>
                  </a:lnTo>
                  <a:lnTo>
                    <a:pt x="28248" y="4573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11538" y="3845104"/>
              <a:ext cx="1227455" cy="799465"/>
            </a:xfrm>
            <a:custGeom>
              <a:avLst/>
              <a:gdLst/>
              <a:ahLst/>
              <a:cxnLst/>
              <a:rect l="l" t="t" r="r" b="b"/>
              <a:pathLst>
                <a:path w="1227454" h="799464">
                  <a:moveTo>
                    <a:pt x="0" y="799215"/>
                  </a:moveTo>
                  <a:lnTo>
                    <a:pt x="122740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30361" y="3821517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29">
                  <a:moveTo>
                    <a:pt x="17169" y="36770"/>
                  </a:moveTo>
                  <a:lnTo>
                    <a:pt x="0" y="10402"/>
                  </a:lnTo>
                  <a:lnTo>
                    <a:pt x="44808" y="0"/>
                  </a:lnTo>
                  <a:lnTo>
                    <a:pt x="17169" y="3677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30361" y="3821517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29">
                  <a:moveTo>
                    <a:pt x="17169" y="36770"/>
                  </a:moveTo>
                  <a:lnTo>
                    <a:pt x="44808" y="0"/>
                  </a:lnTo>
                  <a:lnTo>
                    <a:pt x="0" y="10402"/>
                  </a:lnTo>
                  <a:lnTo>
                    <a:pt x="17169" y="3677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97901" y="4845315"/>
              <a:ext cx="948055" cy="0"/>
            </a:xfrm>
            <a:custGeom>
              <a:avLst/>
              <a:gdLst/>
              <a:ahLst/>
              <a:cxnLst/>
              <a:rect l="l" t="t" r="r" b="b"/>
              <a:pathLst>
                <a:path w="948054">
                  <a:moveTo>
                    <a:pt x="0" y="0"/>
                  </a:moveTo>
                  <a:lnTo>
                    <a:pt x="9475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45451" y="48295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45451" y="482958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80600" y="2273593"/>
              <a:ext cx="1313180" cy="1597025"/>
            </a:xfrm>
            <a:custGeom>
              <a:avLst/>
              <a:gdLst/>
              <a:ahLst/>
              <a:cxnLst/>
              <a:rect l="l" t="t" r="r" b="b"/>
              <a:pathLst>
                <a:path w="1313179" h="1597025">
                  <a:moveTo>
                    <a:pt x="0" y="0"/>
                  </a:moveTo>
                  <a:lnTo>
                    <a:pt x="1313101" y="159685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81549" y="3860458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39606" y="43379"/>
                  </a:moveTo>
                  <a:lnTo>
                    <a:pt x="0" y="19984"/>
                  </a:lnTo>
                  <a:lnTo>
                    <a:pt x="24303" y="0"/>
                  </a:lnTo>
                  <a:lnTo>
                    <a:pt x="39606" y="433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81549" y="3860458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0" y="19984"/>
                  </a:moveTo>
                  <a:lnTo>
                    <a:pt x="39606" y="43379"/>
                  </a:lnTo>
                  <a:lnTo>
                    <a:pt x="24303" y="0"/>
                  </a:lnTo>
                  <a:lnTo>
                    <a:pt x="0" y="1998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03440" y="3814013"/>
              <a:ext cx="588645" cy="277495"/>
            </a:xfrm>
            <a:custGeom>
              <a:avLst/>
              <a:gdLst/>
              <a:ahLst/>
              <a:cxnLst/>
              <a:rect l="l" t="t" r="r" b="b"/>
              <a:pathLst>
                <a:path w="588645" h="277495">
                  <a:moveTo>
                    <a:pt x="0" y="0"/>
                  </a:moveTo>
                  <a:lnTo>
                    <a:pt x="588496" y="27715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85234" y="4076930"/>
              <a:ext cx="46355" cy="33020"/>
            </a:xfrm>
            <a:custGeom>
              <a:avLst/>
              <a:gdLst/>
              <a:ahLst/>
              <a:cxnLst/>
              <a:rect l="l" t="t" r="r" b="b"/>
              <a:pathLst>
                <a:path w="46354" h="33020">
                  <a:moveTo>
                    <a:pt x="45808" y="32649"/>
                  </a:moveTo>
                  <a:lnTo>
                    <a:pt x="0" y="28466"/>
                  </a:lnTo>
                  <a:lnTo>
                    <a:pt x="13406" y="0"/>
                  </a:lnTo>
                  <a:lnTo>
                    <a:pt x="45808" y="326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85234" y="4076930"/>
              <a:ext cx="46355" cy="33020"/>
            </a:xfrm>
            <a:custGeom>
              <a:avLst/>
              <a:gdLst/>
              <a:ahLst/>
              <a:cxnLst/>
              <a:rect l="l" t="t" r="r" b="b"/>
              <a:pathLst>
                <a:path w="46354" h="33020">
                  <a:moveTo>
                    <a:pt x="0" y="28466"/>
                  </a:moveTo>
                  <a:lnTo>
                    <a:pt x="45808" y="32649"/>
                  </a:lnTo>
                  <a:lnTo>
                    <a:pt x="13406" y="0"/>
                  </a:lnTo>
                  <a:lnTo>
                    <a:pt x="0" y="2846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591801" y="4349706"/>
              <a:ext cx="692150" cy="495934"/>
            </a:xfrm>
            <a:custGeom>
              <a:avLst/>
              <a:gdLst/>
              <a:ahLst/>
              <a:cxnLst/>
              <a:rect l="l" t="t" r="r" b="b"/>
              <a:pathLst>
                <a:path w="692150" h="495935">
                  <a:moveTo>
                    <a:pt x="0" y="495608"/>
                  </a:moveTo>
                  <a:lnTo>
                    <a:pt x="69154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74184" y="4324526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8329" y="37967"/>
                  </a:moveTo>
                  <a:lnTo>
                    <a:pt x="0" y="12391"/>
                  </a:lnTo>
                  <a:lnTo>
                    <a:pt x="44298" y="0"/>
                  </a:lnTo>
                  <a:lnTo>
                    <a:pt x="18329" y="3796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274184" y="4324526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8329" y="37967"/>
                  </a:moveTo>
                  <a:lnTo>
                    <a:pt x="44298" y="0"/>
                  </a:lnTo>
                  <a:lnTo>
                    <a:pt x="0" y="12391"/>
                  </a:lnTo>
                  <a:lnTo>
                    <a:pt x="18329" y="3796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3050" y="67944"/>
            <a:ext cx="23056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FEED</a:t>
            </a: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 FORWARD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NEURAL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NETWORK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5856" y="1941166"/>
            <a:ext cx="4410710" cy="3307079"/>
            <a:chOff x="2055856" y="1941166"/>
            <a:chExt cx="4410710" cy="3307079"/>
          </a:xfrm>
        </p:grpSpPr>
        <p:sp>
          <p:nvSpPr>
            <p:cNvPr id="6" name="object 6"/>
            <p:cNvSpPr/>
            <p:nvPr/>
          </p:nvSpPr>
          <p:spPr>
            <a:xfrm>
              <a:off x="2070144" y="1955454"/>
              <a:ext cx="4377055" cy="3278504"/>
            </a:xfrm>
            <a:custGeom>
              <a:avLst/>
              <a:gdLst/>
              <a:ahLst/>
              <a:cxnLst/>
              <a:rect l="l" t="t" r="r" b="b"/>
              <a:pathLst>
                <a:path w="4377055" h="3278504">
                  <a:moveTo>
                    <a:pt x="2575728" y="262649"/>
                  </a:moveTo>
                  <a:lnTo>
                    <a:pt x="2580114" y="215438"/>
                  </a:lnTo>
                  <a:lnTo>
                    <a:pt x="2592760" y="171002"/>
                  </a:lnTo>
                  <a:lnTo>
                    <a:pt x="2612898" y="130085"/>
                  </a:lnTo>
                  <a:lnTo>
                    <a:pt x="2639758" y="93427"/>
                  </a:lnTo>
                  <a:lnTo>
                    <a:pt x="2672571" y="61772"/>
                  </a:lnTo>
                  <a:lnTo>
                    <a:pt x="2710568" y="35859"/>
                  </a:lnTo>
                  <a:lnTo>
                    <a:pt x="2752981" y="16432"/>
                  </a:lnTo>
                  <a:lnTo>
                    <a:pt x="2799040" y="4231"/>
                  </a:lnTo>
                  <a:lnTo>
                    <a:pt x="2847978" y="0"/>
                  </a:lnTo>
                  <a:lnTo>
                    <a:pt x="2901339" y="5093"/>
                  </a:lnTo>
                  <a:lnTo>
                    <a:pt x="2952163" y="19993"/>
                  </a:lnTo>
                  <a:lnTo>
                    <a:pt x="2999022" y="44128"/>
                  </a:lnTo>
                  <a:lnTo>
                    <a:pt x="3040488" y="76928"/>
                  </a:lnTo>
                  <a:lnTo>
                    <a:pt x="3074487" y="116931"/>
                  </a:lnTo>
                  <a:lnTo>
                    <a:pt x="3099504" y="162138"/>
                  </a:lnTo>
                  <a:lnTo>
                    <a:pt x="3114948" y="211170"/>
                  </a:lnTo>
                  <a:lnTo>
                    <a:pt x="3120228" y="262649"/>
                  </a:lnTo>
                  <a:lnTo>
                    <a:pt x="3115841" y="309861"/>
                  </a:lnTo>
                  <a:lnTo>
                    <a:pt x="3103195" y="354297"/>
                  </a:lnTo>
                  <a:lnTo>
                    <a:pt x="3083058" y="395214"/>
                  </a:lnTo>
                  <a:lnTo>
                    <a:pt x="3056198" y="431872"/>
                  </a:lnTo>
                  <a:lnTo>
                    <a:pt x="3023385" y="463528"/>
                  </a:lnTo>
                  <a:lnTo>
                    <a:pt x="2985388" y="489440"/>
                  </a:lnTo>
                  <a:lnTo>
                    <a:pt x="2942975" y="508867"/>
                  </a:lnTo>
                  <a:lnTo>
                    <a:pt x="2896915" y="521068"/>
                  </a:lnTo>
                  <a:lnTo>
                    <a:pt x="2847978" y="525299"/>
                  </a:lnTo>
                  <a:lnTo>
                    <a:pt x="2799040" y="521068"/>
                  </a:lnTo>
                  <a:lnTo>
                    <a:pt x="2752981" y="508867"/>
                  </a:lnTo>
                  <a:lnTo>
                    <a:pt x="2710568" y="489440"/>
                  </a:lnTo>
                  <a:lnTo>
                    <a:pt x="2672571" y="463528"/>
                  </a:lnTo>
                  <a:lnTo>
                    <a:pt x="2639758" y="431872"/>
                  </a:lnTo>
                  <a:lnTo>
                    <a:pt x="2612898" y="395214"/>
                  </a:lnTo>
                  <a:lnTo>
                    <a:pt x="2592760" y="354297"/>
                  </a:lnTo>
                  <a:lnTo>
                    <a:pt x="2580114" y="309861"/>
                  </a:lnTo>
                  <a:lnTo>
                    <a:pt x="2575728" y="262649"/>
                  </a:lnTo>
                  <a:close/>
                </a:path>
                <a:path w="4377055" h="3278504">
                  <a:moveTo>
                    <a:pt x="2575728" y="1614198"/>
                  </a:moveTo>
                  <a:lnTo>
                    <a:pt x="2580114" y="1566986"/>
                  </a:lnTo>
                  <a:lnTo>
                    <a:pt x="2592760" y="1522551"/>
                  </a:lnTo>
                  <a:lnTo>
                    <a:pt x="2612898" y="1481633"/>
                  </a:lnTo>
                  <a:lnTo>
                    <a:pt x="2639758" y="1444976"/>
                  </a:lnTo>
                  <a:lnTo>
                    <a:pt x="2672571" y="1413320"/>
                  </a:lnTo>
                  <a:lnTo>
                    <a:pt x="2710568" y="1387407"/>
                  </a:lnTo>
                  <a:lnTo>
                    <a:pt x="2752981" y="1367980"/>
                  </a:lnTo>
                  <a:lnTo>
                    <a:pt x="2799040" y="1355780"/>
                  </a:lnTo>
                  <a:lnTo>
                    <a:pt x="2847978" y="1351548"/>
                  </a:lnTo>
                  <a:lnTo>
                    <a:pt x="2901339" y="1356641"/>
                  </a:lnTo>
                  <a:lnTo>
                    <a:pt x="2952163" y="1371541"/>
                  </a:lnTo>
                  <a:lnTo>
                    <a:pt x="2999022" y="1395676"/>
                  </a:lnTo>
                  <a:lnTo>
                    <a:pt x="3040488" y="1428476"/>
                  </a:lnTo>
                  <a:lnTo>
                    <a:pt x="3074487" y="1468479"/>
                  </a:lnTo>
                  <a:lnTo>
                    <a:pt x="3099504" y="1513686"/>
                  </a:lnTo>
                  <a:lnTo>
                    <a:pt x="3114948" y="1562718"/>
                  </a:lnTo>
                  <a:lnTo>
                    <a:pt x="3120228" y="1614198"/>
                  </a:lnTo>
                  <a:lnTo>
                    <a:pt x="3115841" y="1661410"/>
                  </a:lnTo>
                  <a:lnTo>
                    <a:pt x="3103195" y="1705845"/>
                  </a:lnTo>
                  <a:lnTo>
                    <a:pt x="3083058" y="1746762"/>
                  </a:lnTo>
                  <a:lnTo>
                    <a:pt x="3056198" y="1783420"/>
                  </a:lnTo>
                  <a:lnTo>
                    <a:pt x="3023385" y="1815076"/>
                  </a:lnTo>
                  <a:lnTo>
                    <a:pt x="2985388" y="1840988"/>
                  </a:lnTo>
                  <a:lnTo>
                    <a:pt x="2942975" y="1860416"/>
                  </a:lnTo>
                  <a:lnTo>
                    <a:pt x="2896915" y="1872616"/>
                  </a:lnTo>
                  <a:lnTo>
                    <a:pt x="2847978" y="1876848"/>
                  </a:lnTo>
                  <a:lnTo>
                    <a:pt x="2799040" y="1872616"/>
                  </a:lnTo>
                  <a:lnTo>
                    <a:pt x="2752981" y="1860416"/>
                  </a:lnTo>
                  <a:lnTo>
                    <a:pt x="2710568" y="1840988"/>
                  </a:lnTo>
                  <a:lnTo>
                    <a:pt x="2672571" y="1815076"/>
                  </a:lnTo>
                  <a:lnTo>
                    <a:pt x="2639758" y="1783420"/>
                  </a:lnTo>
                  <a:lnTo>
                    <a:pt x="2612898" y="1746762"/>
                  </a:lnTo>
                  <a:lnTo>
                    <a:pt x="2592760" y="1705845"/>
                  </a:lnTo>
                  <a:lnTo>
                    <a:pt x="2580114" y="1661410"/>
                  </a:lnTo>
                  <a:lnTo>
                    <a:pt x="2575728" y="1614198"/>
                  </a:lnTo>
                  <a:close/>
                </a:path>
                <a:path w="4377055" h="3278504">
                  <a:moveTo>
                    <a:pt x="3832296" y="1614198"/>
                  </a:moveTo>
                  <a:lnTo>
                    <a:pt x="3836682" y="1566986"/>
                  </a:lnTo>
                  <a:lnTo>
                    <a:pt x="3849328" y="1522551"/>
                  </a:lnTo>
                  <a:lnTo>
                    <a:pt x="3869466" y="1481633"/>
                  </a:lnTo>
                  <a:lnTo>
                    <a:pt x="3896325" y="1444976"/>
                  </a:lnTo>
                  <a:lnTo>
                    <a:pt x="3929138" y="1413320"/>
                  </a:lnTo>
                  <a:lnTo>
                    <a:pt x="3967136" y="1387407"/>
                  </a:lnTo>
                  <a:lnTo>
                    <a:pt x="4009549" y="1367980"/>
                  </a:lnTo>
                  <a:lnTo>
                    <a:pt x="4055608" y="1355780"/>
                  </a:lnTo>
                  <a:lnTo>
                    <a:pt x="4104546" y="1351548"/>
                  </a:lnTo>
                  <a:lnTo>
                    <a:pt x="4157907" y="1356641"/>
                  </a:lnTo>
                  <a:lnTo>
                    <a:pt x="4208731" y="1371541"/>
                  </a:lnTo>
                  <a:lnTo>
                    <a:pt x="4255590" y="1395676"/>
                  </a:lnTo>
                  <a:lnTo>
                    <a:pt x="4297056" y="1428476"/>
                  </a:lnTo>
                  <a:lnTo>
                    <a:pt x="4331055" y="1468479"/>
                  </a:lnTo>
                  <a:lnTo>
                    <a:pt x="4356072" y="1513686"/>
                  </a:lnTo>
                  <a:lnTo>
                    <a:pt x="4371516" y="1562718"/>
                  </a:lnTo>
                  <a:lnTo>
                    <a:pt x="4376796" y="1614198"/>
                  </a:lnTo>
                  <a:lnTo>
                    <a:pt x="4372409" y="1661410"/>
                  </a:lnTo>
                  <a:lnTo>
                    <a:pt x="4359763" y="1705845"/>
                  </a:lnTo>
                  <a:lnTo>
                    <a:pt x="4339626" y="1746762"/>
                  </a:lnTo>
                  <a:lnTo>
                    <a:pt x="4312766" y="1783420"/>
                  </a:lnTo>
                  <a:lnTo>
                    <a:pt x="4279953" y="1815076"/>
                  </a:lnTo>
                  <a:lnTo>
                    <a:pt x="4241956" y="1840988"/>
                  </a:lnTo>
                  <a:lnTo>
                    <a:pt x="4199543" y="1860416"/>
                  </a:lnTo>
                  <a:lnTo>
                    <a:pt x="4153483" y="1872616"/>
                  </a:lnTo>
                  <a:lnTo>
                    <a:pt x="4104546" y="1876848"/>
                  </a:lnTo>
                  <a:lnTo>
                    <a:pt x="4055608" y="1872616"/>
                  </a:lnTo>
                  <a:lnTo>
                    <a:pt x="4009549" y="1860416"/>
                  </a:lnTo>
                  <a:lnTo>
                    <a:pt x="3967136" y="1840988"/>
                  </a:lnTo>
                  <a:lnTo>
                    <a:pt x="3929138" y="1815076"/>
                  </a:lnTo>
                  <a:lnTo>
                    <a:pt x="3896325" y="1783420"/>
                  </a:lnTo>
                  <a:lnTo>
                    <a:pt x="3869466" y="1746762"/>
                  </a:lnTo>
                  <a:lnTo>
                    <a:pt x="3849328" y="1705845"/>
                  </a:lnTo>
                  <a:lnTo>
                    <a:pt x="3836682" y="1661410"/>
                  </a:lnTo>
                  <a:lnTo>
                    <a:pt x="3832296" y="1614198"/>
                  </a:lnTo>
                  <a:close/>
                </a:path>
                <a:path w="4377055" h="3278504">
                  <a:moveTo>
                    <a:pt x="1053993" y="2490401"/>
                  </a:moveTo>
                  <a:lnTo>
                    <a:pt x="1058379" y="2443189"/>
                  </a:lnTo>
                  <a:lnTo>
                    <a:pt x="1071026" y="2398754"/>
                  </a:lnTo>
                  <a:lnTo>
                    <a:pt x="1091163" y="2357837"/>
                  </a:lnTo>
                  <a:lnTo>
                    <a:pt x="1118023" y="2321179"/>
                  </a:lnTo>
                  <a:lnTo>
                    <a:pt x="1150836" y="2289523"/>
                  </a:lnTo>
                  <a:lnTo>
                    <a:pt x="1188833" y="2263610"/>
                  </a:lnTo>
                  <a:lnTo>
                    <a:pt x="1231246" y="2244183"/>
                  </a:lnTo>
                  <a:lnTo>
                    <a:pt x="1277306" y="2231983"/>
                  </a:lnTo>
                  <a:lnTo>
                    <a:pt x="1326243" y="2227751"/>
                  </a:lnTo>
                  <a:lnTo>
                    <a:pt x="1379605" y="2232844"/>
                  </a:lnTo>
                  <a:lnTo>
                    <a:pt x="1430429" y="2247744"/>
                  </a:lnTo>
                  <a:lnTo>
                    <a:pt x="1477288" y="2271879"/>
                  </a:lnTo>
                  <a:lnTo>
                    <a:pt x="1518753" y="2304680"/>
                  </a:lnTo>
                  <a:lnTo>
                    <a:pt x="1552752" y="2344683"/>
                  </a:lnTo>
                  <a:lnTo>
                    <a:pt x="1577769" y="2389889"/>
                  </a:lnTo>
                  <a:lnTo>
                    <a:pt x="1593214" y="2438921"/>
                  </a:lnTo>
                  <a:lnTo>
                    <a:pt x="1598493" y="2490401"/>
                  </a:lnTo>
                  <a:lnTo>
                    <a:pt x="1594107" y="2537613"/>
                  </a:lnTo>
                  <a:lnTo>
                    <a:pt x="1581461" y="2582048"/>
                  </a:lnTo>
                  <a:lnTo>
                    <a:pt x="1561323" y="2622965"/>
                  </a:lnTo>
                  <a:lnTo>
                    <a:pt x="1534463" y="2659623"/>
                  </a:lnTo>
                  <a:lnTo>
                    <a:pt x="1501650" y="2691279"/>
                  </a:lnTo>
                  <a:lnTo>
                    <a:pt x="1463653" y="2717192"/>
                  </a:lnTo>
                  <a:lnTo>
                    <a:pt x="1421240" y="2736619"/>
                  </a:lnTo>
                  <a:lnTo>
                    <a:pt x="1375180" y="2748819"/>
                  </a:lnTo>
                  <a:lnTo>
                    <a:pt x="1326243" y="2753051"/>
                  </a:lnTo>
                  <a:lnTo>
                    <a:pt x="1277306" y="2748819"/>
                  </a:lnTo>
                  <a:lnTo>
                    <a:pt x="1231246" y="2736619"/>
                  </a:lnTo>
                  <a:lnTo>
                    <a:pt x="1188833" y="2717192"/>
                  </a:lnTo>
                  <a:lnTo>
                    <a:pt x="1150836" y="2691279"/>
                  </a:lnTo>
                  <a:lnTo>
                    <a:pt x="1118023" y="2659623"/>
                  </a:lnTo>
                  <a:lnTo>
                    <a:pt x="1091163" y="2622965"/>
                  </a:lnTo>
                  <a:lnTo>
                    <a:pt x="1071026" y="2582048"/>
                  </a:lnTo>
                  <a:lnTo>
                    <a:pt x="1058379" y="2537613"/>
                  </a:lnTo>
                  <a:lnTo>
                    <a:pt x="1053993" y="2490401"/>
                  </a:lnTo>
                  <a:close/>
                </a:path>
                <a:path w="4377055" h="3278504">
                  <a:moveTo>
                    <a:pt x="974251" y="871653"/>
                  </a:moveTo>
                  <a:lnTo>
                    <a:pt x="978638" y="824442"/>
                  </a:lnTo>
                  <a:lnTo>
                    <a:pt x="991284" y="780006"/>
                  </a:lnTo>
                  <a:lnTo>
                    <a:pt x="1011421" y="739089"/>
                  </a:lnTo>
                  <a:lnTo>
                    <a:pt x="1038281" y="702431"/>
                  </a:lnTo>
                  <a:lnTo>
                    <a:pt x="1071094" y="670775"/>
                  </a:lnTo>
                  <a:lnTo>
                    <a:pt x="1109091" y="644863"/>
                  </a:lnTo>
                  <a:lnTo>
                    <a:pt x="1151504" y="625435"/>
                  </a:lnTo>
                  <a:lnTo>
                    <a:pt x="1197564" y="613235"/>
                  </a:lnTo>
                  <a:lnTo>
                    <a:pt x="1246501" y="609003"/>
                  </a:lnTo>
                  <a:lnTo>
                    <a:pt x="1299863" y="614097"/>
                  </a:lnTo>
                  <a:lnTo>
                    <a:pt x="1350687" y="628996"/>
                  </a:lnTo>
                  <a:lnTo>
                    <a:pt x="1397546" y="653132"/>
                  </a:lnTo>
                  <a:lnTo>
                    <a:pt x="1439011" y="685932"/>
                  </a:lnTo>
                  <a:lnTo>
                    <a:pt x="1473010" y="725935"/>
                  </a:lnTo>
                  <a:lnTo>
                    <a:pt x="1498028" y="771141"/>
                  </a:lnTo>
                  <a:lnTo>
                    <a:pt x="1513472" y="820173"/>
                  </a:lnTo>
                  <a:lnTo>
                    <a:pt x="1518751" y="871653"/>
                  </a:lnTo>
                  <a:lnTo>
                    <a:pt x="1514365" y="918865"/>
                  </a:lnTo>
                  <a:lnTo>
                    <a:pt x="1501719" y="963300"/>
                  </a:lnTo>
                  <a:lnTo>
                    <a:pt x="1481581" y="1004218"/>
                  </a:lnTo>
                  <a:lnTo>
                    <a:pt x="1454721" y="1040875"/>
                  </a:lnTo>
                  <a:lnTo>
                    <a:pt x="1421908" y="1072531"/>
                  </a:lnTo>
                  <a:lnTo>
                    <a:pt x="1383911" y="1098444"/>
                  </a:lnTo>
                  <a:lnTo>
                    <a:pt x="1341498" y="1117871"/>
                  </a:lnTo>
                  <a:lnTo>
                    <a:pt x="1295439" y="1130072"/>
                  </a:lnTo>
                  <a:lnTo>
                    <a:pt x="1246501" y="1134303"/>
                  </a:lnTo>
                  <a:lnTo>
                    <a:pt x="1197564" y="1130072"/>
                  </a:lnTo>
                  <a:lnTo>
                    <a:pt x="1151504" y="1117871"/>
                  </a:lnTo>
                  <a:lnTo>
                    <a:pt x="1109091" y="1098444"/>
                  </a:lnTo>
                  <a:lnTo>
                    <a:pt x="1071094" y="1072531"/>
                  </a:lnTo>
                  <a:lnTo>
                    <a:pt x="1038281" y="1040875"/>
                  </a:lnTo>
                  <a:lnTo>
                    <a:pt x="1011421" y="1004218"/>
                  </a:lnTo>
                  <a:lnTo>
                    <a:pt x="991284" y="963300"/>
                  </a:lnTo>
                  <a:lnTo>
                    <a:pt x="978638" y="918865"/>
                  </a:lnTo>
                  <a:lnTo>
                    <a:pt x="974251" y="871653"/>
                  </a:lnTo>
                  <a:close/>
                </a:path>
                <a:path w="4377055" h="3278504">
                  <a:moveTo>
                    <a:pt x="0" y="1614198"/>
                  </a:moveTo>
                  <a:lnTo>
                    <a:pt x="4386" y="1566986"/>
                  </a:lnTo>
                  <a:lnTo>
                    <a:pt x="17032" y="1522551"/>
                  </a:lnTo>
                  <a:lnTo>
                    <a:pt x="37170" y="1481633"/>
                  </a:lnTo>
                  <a:lnTo>
                    <a:pt x="64029" y="1444976"/>
                  </a:lnTo>
                  <a:lnTo>
                    <a:pt x="96842" y="1413320"/>
                  </a:lnTo>
                  <a:lnTo>
                    <a:pt x="134840" y="1387407"/>
                  </a:lnTo>
                  <a:lnTo>
                    <a:pt x="177253" y="1367980"/>
                  </a:lnTo>
                  <a:lnTo>
                    <a:pt x="223312" y="1355780"/>
                  </a:lnTo>
                  <a:lnTo>
                    <a:pt x="272249" y="1351548"/>
                  </a:lnTo>
                  <a:lnTo>
                    <a:pt x="325611" y="1356641"/>
                  </a:lnTo>
                  <a:lnTo>
                    <a:pt x="376435" y="1371541"/>
                  </a:lnTo>
                  <a:lnTo>
                    <a:pt x="423294" y="1395676"/>
                  </a:lnTo>
                  <a:lnTo>
                    <a:pt x="464759" y="1428476"/>
                  </a:lnTo>
                  <a:lnTo>
                    <a:pt x="498758" y="1468479"/>
                  </a:lnTo>
                  <a:lnTo>
                    <a:pt x="523776" y="1513686"/>
                  </a:lnTo>
                  <a:lnTo>
                    <a:pt x="539220" y="1562718"/>
                  </a:lnTo>
                  <a:lnTo>
                    <a:pt x="544499" y="1614198"/>
                  </a:lnTo>
                  <a:lnTo>
                    <a:pt x="540113" y="1661410"/>
                  </a:lnTo>
                  <a:lnTo>
                    <a:pt x="527467" y="1705845"/>
                  </a:lnTo>
                  <a:lnTo>
                    <a:pt x="507329" y="1746762"/>
                  </a:lnTo>
                  <a:lnTo>
                    <a:pt x="480470" y="1783420"/>
                  </a:lnTo>
                  <a:lnTo>
                    <a:pt x="447657" y="1815076"/>
                  </a:lnTo>
                  <a:lnTo>
                    <a:pt x="409659" y="1840988"/>
                  </a:lnTo>
                  <a:lnTo>
                    <a:pt x="367246" y="1860416"/>
                  </a:lnTo>
                  <a:lnTo>
                    <a:pt x="321187" y="1872616"/>
                  </a:lnTo>
                  <a:lnTo>
                    <a:pt x="272249" y="1876848"/>
                  </a:lnTo>
                  <a:lnTo>
                    <a:pt x="223312" y="1872616"/>
                  </a:lnTo>
                  <a:lnTo>
                    <a:pt x="177253" y="1860416"/>
                  </a:lnTo>
                  <a:lnTo>
                    <a:pt x="134840" y="1840988"/>
                  </a:lnTo>
                  <a:lnTo>
                    <a:pt x="96842" y="1815076"/>
                  </a:lnTo>
                  <a:lnTo>
                    <a:pt x="64029" y="1783420"/>
                  </a:lnTo>
                  <a:lnTo>
                    <a:pt x="37170" y="1746762"/>
                  </a:lnTo>
                  <a:lnTo>
                    <a:pt x="17032" y="1705845"/>
                  </a:lnTo>
                  <a:lnTo>
                    <a:pt x="4386" y="1661410"/>
                  </a:lnTo>
                  <a:lnTo>
                    <a:pt x="0" y="1614198"/>
                  </a:lnTo>
                  <a:close/>
                </a:path>
                <a:path w="4377055" h="3278504">
                  <a:moveTo>
                    <a:pt x="2575728" y="3015818"/>
                  </a:moveTo>
                  <a:lnTo>
                    <a:pt x="2580114" y="2968606"/>
                  </a:lnTo>
                  <a:lnTo>
                    <a:pt x="2592760" y="2924171"/>
                  </a:lnTo>
                  <a:lnTo>
                    <a:pt x="2612898" y="2883253"/>
                  </a:lnTo>
                  <a:lnTo>
                    <a:pt x="2639758" y="2846596"/>
                  </a:lnTo>
                  <a:lnTo>
                    <a:pt x="2672571" y="2814940"/>
                  </a:lnTo>
                  <a:lnTo>
                    <a:pt x="2710568" y="2789027"/>
                  </a:lnTo>
                  <a:lnTo>
                    <a:pt x="2752981" y="2769600"/>
                  </a:lnTo>
                  <a:lnTo>
                    <a:pt x="2799040" y="2757399"/>
                  </a:lnTo>
                  <a:lnTo>
                    <a:pt x="2847978" y="2753168"/>
                  </a:lnTo>
                  <a:lnTo>
                    <a:pt x="2901339" y="2758261"/>
                  </a:lnTo>
                  <a:lnTo>
                    <a:pt x="2952163" y="2773161"/>
                  </a:lnTo>
                  <a:lnTo>
                    <a:pt x="2999022" y="2797296"/>
                  </a:lnTo>
                  <a:lnTo>
                    <a:pt x="3040488" y="2830096"/>
                  </a:lnTo>
                  <a:lnTo>
                    <a:pt x="3074487" y="2870100"/>
                  </a:lnTo>
                  <a:lnTo>
                    <a:pt x="3099504" y="2915306"/>
                  </a:lnTo>
                  <a:lnTo>
                    <a:pt x="3114948" y="2964338"/>
                  </a:lnTo>
                  <a:lnTo>
                    <a:pt x="3120228" y="3015818"/>
                  </a:lnTo>
                  <a:lnTo>
                    <a:pt x="3115841" y="3063030"/>
                  </a:lnTo>
                  <a:lnTo>
                    <a:pt x="3103195" y="3107465"/>
                  </a:lnTo>
                  <a:lnTo>
                    <a:pt x="3083058" y="3148382"/>
                  </a:lnTo>
                  <a:lnTo>
                    <a:pt x="3056198" y="3185040"/>
                  </a:lnTo>
                  <a:lnTo>
                    <a:pt x="3023385" y="3216696"/>
                  </a:lnTo>
                  <a:lnTo>
                    <a:pt x="2985388" y="3242608"/>
                  </a:lnTo>
                  <a:lnTo>
                    <a:pt x="2942975" y="3262036"/>
                  </a:lnTo>
                  <a:lnTo>
                    <a:pt x="2896915" y="3274236"/>
                  </a:lnTo>
                  <a:lnTo>
                    <a:pt x="2847978" y="3278468"/>
                  </a:lnTo>
                  <a:lnTo>
                    <a:pt x="2799040" y="3274236"/>
                  </a:lnTo>
                  <a:lnTo>
                    <a:pt x="2752981" y="3262036"/>
                  </a:lnTo>
                  <a:lnTo>
                    <a:pt x="2710568" y="3242608"/>
                  </a:lnTo>
                  <a:lnTo>
                    <a:pt x="2672571" y="3216696"/>
                  </a:lnTo>
                  <a:lnTo>
                    <a:pt x="2639758" y="3185040"/>
                  </a:lnTo>
                  <a:lnTo>
                    <a:pt x="2612898" y="3148382"/>
                  </a:lnTo>
                  <a:lnTo>
                    <a:pt x="2592760" y="3107465"/>
                  </a:lnTo>
                  <a:lnTo>
                    <a:pt x="2580114" y="3063030"/>
                  </a:lnTo>
                  <a:lnTo>
                    <a:pt x="2575728" y="3015818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14644" y="2876610"/>
              <a:ext cx="401320" cy="693420"/>
            </a:xfrm>
            <a:custGeom>
              <a:avLst/>
              <a:gdLst/>
              <a:ahLst/>
              <a:cxnLst/>
              <a:rect l="l" t="t" r="r" b="b"/>
              <a:pathLst>
                <a:path w="401319" h="693420">
                  <a:moveTo>
                    <a:pt x="0" y="693041"/>
                  </a:moveTo>
                  <a:lnTo>
                    <a:pt x="40126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02293" y="2839203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230" y="45290"/>
                  </a:moveTo>
                  <a:lnTo>
                    <a:pt x="0" y="29524"/>
                  </a:lnTo>
                  <a:lnTo>
                    <a:pt x="35273" y="0"/>
                  </a:lnTo>
                  <a:lnTo>
                    <a:pt x="27230" y="452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02293" y="2839203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230" y="45290"/>
                  </a:moveTo>
                  <a:lnTo>
                    <a:pt x="35273" y="0"/>
                  </a:lnTo>
                  <a:lnTo>
                    <a:pt x="0" y="29524"/>
                  </a:lnTo>
                  <a:lnTo>
                    <a:pt x="27230" y="4529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14644" y="3569652"/>
              <a:ext cx="552450" cy="647700"/>
            </a:xfrm>
            <a:custGeom>
              <a:avLst/>
              <a:gdLst/>
              <a:ahLst/>
              <a:cxnLst/>
              <a:rect l="l" t="t" r="r" b="b"/>
              <a:pathLst>
                <a:path w="552450" h="647700">
                  <a:moveTo>
                    <a:pt x="0" y="0"/>
                  </a:moveTo>
                  <a:lnTo>
                    <a:pt x="552106" y="64712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54782" y="4206564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40024" y="43094"/>
                  </a:moveTo>
                  <a:lnTo>
                    <a:pt x="0" y="20422"/>
                  </a:lnTo>
                  <a:lnTo>
                    <a:pt x="23937" y="0"/>
                  </a:lnTo>
                  <a:lnTo>
                    <a:pt x="40024" y="4309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54782" y="4206564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0" y="20422"/>
                  </a:moveTo>
                  <a:lnTo>
                    <a:pt x="40024" y="43094"/>
                  </a:lnTo>
                  <a:lnTo>
                    <a:pt x="23937" y="0"/>
                  </a:lnTo>
                  <a:lnTo>
                    <a:pt x="0" y="2042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09155" y="2238030"/>
              <a:ext cx="1083310" cy="403860"/>
            </a:xfrm>
            <a:custGeom>
              <a:avLst/>
              <a:gdLst/>
              <a:ahLst/>
              <a:cxnLst/>
              <a:rect l="l" t="t" r="r" b="b"/>
              <a:pathLst>
                <a:path w="1083310" h="403860">
                  <a:moveTo>
                    <a:pt x="0" y="403355"/>
                  </a:moveTo>
                  <a:lnTo>
                    <a:pt x="108314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86808" y="2222945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980" y="29828"/>
                  </a:moveTo>
                  <a:lnTo>
                    <a:pt x="0" y="341"/>
                  </a:lnTo>
                  <a:lnTo>
                    <a:pt x="45998" y="0"/>
                  </a:lnTo>
                  <a:lnTo>
                    <a:pt x="10980" y="2982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86808" y="2222945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980" y="29828"/>
                  </a:moveTo>
                  <a:lnTo>
                    <a:pt x="45998" y="0"/>
                  </a:lnTo>
                  <a:lnTo>
                    <a:pt x="0" y="341"/>
                  </a:lnTo>
                  <a:lnTo>
                    <a:pt x="10980" y="2982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88912" y="2827131"/>
              <a:ext cx="1085850" cy="532130"/>
            </a:xfrm>
            <a:custGeom>
              <a:avLst/>
              <a:gdLst/>
              <a:ahLst/>
              <a:cxnLst/>
              <a:rect l="l" t="t" r="r" b="b"/>
              <a:pathLst>
                <a:path w="1085850" h="532129">
                  <a:moveTo>
                    <a:pt x="0" y="0"/>
                  </a:moveTo>
                  <a:lnTo>
                    <a:pt x="1085376" y="53165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7368" y="3344661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4">
                  <a:moveTo>
                    <a:pt x="45738" y="33143"/>
                  </a:moveTo>
                  <a:lnTo>
                    <a:pt x="0" y="28257"/>
                  </a:lnTo>
                  <a:lnTo>
                    <a:pt x="13841" y="0"/>
                  </a:lnTo>
                  <a:lnTo>
                    <a:pt x="45738" y="3314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67368" y="3344661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4">
                  <a:moveTo>
                    <a:pt x="0" y="28257"/>
                  </a:moveTo>
                  <a:lnTo>
                    <a:pt x="45738" y="33143"/>
                  </a:lnTo>
                  <a:lnTo>
                    <a:pt x="13841" y="0"/>
                  </a:lnTo>
                  <a:lnTo>
                    <a:pt x="0" y="282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09155" y="3012829"/>
              <a:ext cx="1184275" cy="1725930"/>
            </a:xfrm>
            <a:custGeom>
              <a:avLst/>
              <a:gdLst/>
              <a:ahLst/>
              <a:cxnLst/>
              <a:rect l="l" t="t" r="r" b="b"/>
              <a:pathLst>
                <a:path w="1184275" h="1725929">
                  <a:moveTo>
                    <a:pt x="0" y="0"/>
                  </a:moveTo>
                  <a:lnTo>
                    <a:pt x="1184163" y="172557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80346" y="4729506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429" y="44542"/>
                  </a:moveTo>
                  <a:lnTo>
                    <a:pt x="0" y="17803"/>
                  </a:lnTo>
                  <a:lnTo>
                    <a:pt x="25943" y="0"/>
                  </a:lnTo>
                  <a:lnTo>
                    <a:pt x="37429" y="445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80346" y="4729506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803"/>
                  </a:moveTo>
                  <a:lnTo>
                    <a:pt x="37429" y="44542"/>
                  </a:lnTo>
                  <a:lnTo>
                    <a:pt x="25943" y="0"/>
                  </a:lnTo>
                  <a:lnTo>
                    <a:pt x="0" y="1780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96387" y="2449689"/>
              <a:ext cx="1295400" cy="1733550"/>
            </a:xfrm>
            <a:custGeom>
              <a:avLst/>
              <a:gdLst/>
              <a:ahLst/>
              <a:cxnLst/>
              <a:rect l="l" t="t" r="r" b="b"/>
              <a:pathLst>
                <a:path w="1295400" h="1733550">
                  <a:moveTo>
                    <a:pt x="0" y="1733516"/>
                  </a:moveTo>
                  <a:lnTo>
                    <a:pt x="129509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78879" y="2415061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207" y="44044"/>
                  </a:moveTo>
                  <a:lnTo>
                    <a:pt x="0" y="25212"/>
                  </a:lnTo>
                  <a:lnTo>
                    <a:pt x="38474" y="0"/>
                  </a:lnTo>
                  <a:lnTo>
                    <a:pt x="25207" y="440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78879" y="2415061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207" y="44044"/>
                  </a:moveTo>
                  <a:lnTo>
                    <a:pt x="38474" y="0"/>
                  </a:lnTo>
                  <a:lnTo>
                    <a:pt x="0" y="25212"/>
                  </a:lnTo>
                  <a:lnTo>
                    <a:pt x="25207" y="4404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88897" y="3778433"/>
              <a:ext cx="1084580" cy="481965"/>
            </a:xfrm>
            <a:custGeom>
              <a:avLst/>
              <a:gdLst/>
              <a:ahLst/>
              <a:cxnLst/>
              <a:rect l="l" t="t" r="r" b="b"/>
              <a:pathLst>
                <a:path w="1084579" h="481964">
                  <a:moveTo>
                    <a:pt x="0" y="481700"/>
                  </a:moveTo>
                  <a:lnTo>
                    <a:pt x="108447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66981" y="3760886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2772" y="31924"/>
                  </a:moveTo>
                  <a:lnTo>
                    <a:pt x="0" y="3168"/>
                  </a:lnTo>
                  <a:lnTo>
                    <a:pt x="45890" y="0"/>
                  </a:lnTo>
                  <a:lnTo>
                    <a:pt x="12772" y="319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66981" y="3760886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2772" y="31924"/>
                  </a:moveTo>
                  <a:lnTo>
                    <a:pt x="45890" y="0"/>
                  </a:lnTo>
                  <a:lnTo>
                    <a:pt x="0" y="3168"/>
                  </a:lnTo>
                  <a:lnTo>
                    <a:pt x="12772" y="319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88897" y="4631577"/>
              <a:ext cx="1002665" cy="322580"/>
            </a:xfrm>
            <a:custGeom>
              <a:avLst/>
              <a:gdLst/>
              <a:ahLst/>
              <a:cxnLst/>
              <a:rect l="l" t="t" r="r" b="b"/>
              <a:pathLst>
                <a:path w="1002664" h="322579">
                  <a:moveTo>
                    <a:pt x="0" y="0"/>
                  </a:moveTo>
                  <a:lnTo>
                    <a:pt x="1002489" y="32211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586574" y="493871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956"/>
                  </a:moveTo>
                  <a:lnTo>
                    <a:pt x="9625" y="0"/>
                  </a:lnTo>
                  <a:lnTo>
                    <a:pt x="45965" y="28201"/>
                  </a:lnTo>
                  <a:lnTo>
                    <a:pt x="0" y="299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86574" y="493871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956"/>
                  </a:moveTo>
                  <a:lnTo>
                    <a:pt x="45965" y="28201"/>
                  </a:lnTo>
                  <a:lnTo>
                    <a:pt x="9625" y="0"/>
                  </a:lnTo>
                  <a:lnTo>
                    <a:pt x="0" y="2995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90372" y="2218104"/>
              <a:ext cx="760095" cy="1118870"/>
            </a:xfrm>
            <a:custGeom>
              <a:avLst/>
              <a:gdLst/>
              <a:ahLst/>
              <a:cxnLst/>
              <a:rect l="l" t="t" r="r" b="b"/>
              <a:pathLst>
                <a:path w="760095" h="1118870">
                  <a:moveTo>
                    <a:pt x="0" y="0"/>
                  </a:moveTo>
                  <a:lnTo>
                    <a:pt x="759592" y="111852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36950" y="3327786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298" y="44597"/>
                  </a:moveTo>
                  <a:lnTo>
                    <a:pt x="0" y="17677"/>
                  </a:lnTo>
                  <a:lnTo>
                    <a:pt x="26030" y="0"/>
                  </a:lnTo>
                  <a:lnTo>
                    <a:pt x="37298" y="44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36950" y="3327786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677"/>
                  </a:moveTo>
                  <a:lnTo>
                    <a:pt x="37298" y="44597"/>
                  </a:lnTo>
                  <a:lnTo>
                    <a:pt x="26030" y="0"/>
                  </a:lnTo>
                  <a:lnTo>
                    <a:pt x="0" y="1767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90372" y="3569652"/>
              <a:ext cx="655320" cy="0"/>
            </a:xfrm>
            <a:custGeom>
              <a:avLst/>
              <a:gdLst/>
              <a:ahLst/>
              <a:cxnLst/>
              <a:rect l="l" t="t" r="r" b="b"/>
              <a:pathLst>
                <a:path w="655320">
                  <a:moveTo>
                    <a:pt x="0" y="0"/>
                  </a:moveTo>
                  <a:lnTo>
                    <a:pt x="655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45422" y="35539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45422" y="35539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190372" y="3803265"/>
              <a:ext cx="760730" cy="1168400"/>
            </a:xfrm>
            <a:custGeom>
              <a:avLst/>
              <a:gdLst/>
              <a:ahLst/>
              <a:cxnLst/>
              <a:rect l="l" t="t" r="r" b="b"/>
              <a:pathLst>
                <a:path w="760729" h="1168400">
                  <a:moveTo>
                    <a:pt x="0" y="1168007"/>
                  </a:moveTo>
                  <a:lnTo>
                    <a:pt x="76051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37704" y="376704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368" y="44807"/>
                  </a:moveTo>
                  <a:lnTo>
                    <a:pt x="0" y="27638"/>
                  </a:lnTo>
                  <a:lnTo>
                    <a:pt x="36769" y="0"/>
                  </a:lnTo>
                  <a:lnTo>
                    <a:pt x="26368" y="4480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37704" y="376704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368" y="44807"/>
                  </a:moveTo>
                  <a:lnTo>
                    <a:pt x="36769" y="0"/>
                  </a:lnTo>
                  <a:lnTo>
                    <a:pt x="0" y="27638"/>
                  </a:lnTo>
                  <a:lnTo>
                    <a:pt x="26368" y="448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45872" y="1955454"/>
              <a:ext cx="544830" cy="1877060"/>
            </a:xfrm>
            <a:custGeom>
              <a:avLst/>
              <a:gdLst/>
              <a:ahLst/>
              <a:cxnLst/>
              <a:rect l="l" t="t" r="r" b="b"/>
              <a:pathLst>
                <a:path w="544829" h="1877060">
                  <a:moveTo>
                    <a:pt x="0" y="262649"/>
                  </a:moveTo>
                  <a:lnTo>
                    <a:pt x="4386" y="215438"/>
                  </a:lnTo>
                  <a:lnTo>
                    <a:pt x="17032" y="171002"/>
                  </a:lnTo>
                  <a:lnTo>
                    <a:pt x="37170" y="130085"/>
                  </a:lnTo>
                  <a:lnTo>
                    <a:pt x="64029" y="93427"/>
                  </a:lnTo>
                  <a:lnTo>
                    <a:pt x="96842" y="61772"/>
                  </a:lnTo>
                  <a:lnTo>
                    <a:pt x="134840" y="35859"/>
                  </a:lnTo>
                  <a:lnTo>
                    <a:pt x="177253" y="16432"/>
                  </a:lnTo>
                  <a:lnTo>
                    <a:pt x="223312" y="4231"/>
                  </a:lnTo>
                  <a:lnTo>
                    <a:pt x="272249" y="0"/>
                  </a:lnTo>
                  <a:lnTo>
                    <a:pt x="325611" y="5093"/>
                  </a:lnTo>
                  <a:lnTo>
                    <a:pt x="376435" y="19993"/>
                  </a:lnTo>
                  <a:lnTo>
                    <a:pt x="423294" y="44128"/>
                  </a:lnTo>
                  <a:lnTo>
                    <a:pt x="464759" y="76928"/>
                  </a:lnTo>
                  <a:lnTo>
                    <a:pt x="498758" y="116931"/>
                  </a:lnTo>
                  <a:lnTo>
                    <a:pt x="523776" y="162138"/>
                  </a:lnTo>
                  <a:lnTo>
                    <a:pt x="539220" y="211170"/>
                  </a:lnTo>
                  <a:lnTo>
                    <a:pt x="544499" y="262649"/>
                  </a:lnTo>
                  <a:lnTo>
                    <a:pt x="540113" y="309861"/>
                  </a:lnTo>
                  <a:lnTo>
                    <a:pt x="527467" y="354297"/>
                  </a:lnTo>
                  <a:lnTo>
                    <a:pt x="507329" y="395214"/>
                  </a:lnTo>
                  <a:lnTo>
                    <a:pt x="480470" y="431872"/>
                  </a:lnTo>
                  <a:lnTo>
                    <a:pt x="447657" y="463528"/>
                  </a:lnTo>
                  <a:lnTo>
                    <a:pt x="409659" y="489440"/>
                  </a:lnTo>
                  <a:lnTo>
                    <a:pt x="367246" y="508867"/>
                  </a:lnTo>
                  <a:lnTo>
                    <a:pt x="321187" y="521068"/>
                  </a:lnTo>
                  <a:lnTo>
                    <a:pt x="272249" y="525299"/>
                  </a:lnTo>
                  <a:lnTo>
                    <a:pt x="223312" y="521068"/>
                  </a:lnTo>
                  <a:lnTo>
                    <a:pt x="177253" y="508867"/>
                  </a:lnTo>
                  <a:lnTo>
                    <a:pt x="134840" y="489440"/>
                  </a:lnTo>
                  <a:lnTo>
                    <a:pt x="96842" y="463528"/>
                  </a:lnTo>
                  <a:lnTo>
                    <a:pt x="64029" y="431872"/>
                  </a:lnTo>
                  <a:lnTo>
                    <a:pt x="37170" y="395214"/>
                  </a:lnTo>
                  <a:lnTo>
                    <a:pt x="17032" y="354297"/>
                  </a:lnTo>
                  <a:lnTo>
                    <a:pt x="4386" y="309861"/>
                  </a:lnTo>
                  <a:lnTo>
                    <a:pt x="0" y="262649"/>
                  </a:lnTo>
                  <a:close/>
                </a:path>
                <a:path w="544829" h="1877060">
                  <a:moveTo>
                    <a:pt x="0" y="1614198"/>
                  </a:moveTo>
                  <a:lnTo>
                    <a:pt x="4386" y="1566986"/>
                  </a:lnTo>
                  <a:lnTo>
                    <a:pt x="17032" y="1522551"/>
                  </a:lnTo>
                  <a:lnTo>
                    <a:pt x="37170" y="1481633"/>
                  </a:lnTo>
                  <a:lnTo>
                    <a:pt x="64029" y="1444976"/>
                  </a:lnTo>
                  <a:lnTo>
                    <a:pt x="96842" y="1413320"/>
                  </a:lnTo>
                  <a:lnTo>
                    <a:pt x="134840" y="1387407"/>
                  </a:lnTo>
                  <a:lnTo>
                    <a:pt x="177253" y="1367980"/>
                  </a:lnTo>
                  <a:lnTo>
                    <a:pt x="223312" y="1355780"/>
                  </a:lnTo>
                  <a:lnTo>
                    <a:pt x="272249" y="1351548"/>
                  </a:lnTo>
                  <a:lnTo>
                    <a:pt x="325611" y="1356641"/>
                  </a:lnTo>
                  <a:lnTo>
                    <a:pt x="376435" y="1371541"/>
                  </a:lnTo>
                  <a:lnTo>
                    <a:pt x="423294" y="1395676"/>
                  </a:lnTo>
                  <a:lnTo>
                    <a:pt x="464759" y="1428476"/>
                  </a:lnTo>
                  <a:lnTo>
                    <a:pt x="498758" y="1468479"/>
                  </a:lnTo>
                  <a:lnTo>
                    <a:pt x="523776" y="1513686"/>
                  </a:lnTo>
                  <a:lnTo>
                    <a:pt x="539220" y="1562718"/>
                  </a:lnTo>
                  <a:lnTo>
                    <a:pt x="544499" y="1614198"/>
                  </a:lnTo>
                  <a:lnTo>
                    <a:pt x="540113" y="1661410"/>
                  </a:lnTo>
                  <a:lnTo>
                    <a:pt x="527467" y="1705845"/>
                  </a:lnTo>
                  <a:lnTo>
                    <a:pt x="507329" y="1746762"/>
                  </a:lnTo>
                  <a:lnTo>
                    <a:pt x="480470" y="1783420"/>
                  </a:lnTo>
                  <a:lnTo>
                    <a:pt x="447657" y="1815076"/>
                  </a:lnTo>
                  <a:lnTo>
                    <a:pt x="409659" y="1840988"/>
                  </a:lnTo>
                  <a:lnTo>
                    <a:pt x="367246" y="1860416"/>
                  </a:lnTo>
                  <a:lnTo>
                    <a:pt x="321187" y="1872616"/>
                  </a:lnTo>
                  <a:lnTo>
                    <a:pt x="272249" y="1876848"/>
                  </a:lnTo>
                  <a:lnTo>
                    <a:pt x="223312" y="1872616"/>
                  </a:lnTo>
                  <a:lnTo>
                    <a:pt x="177253" y="1860416"/>
                  </a:lnTo>
                  <a:lnTo>
                    <a:pt x="134840" y="1840988"/>
                  </a:lnTo>
                  <a:lnTo>
                    <a:pt x="96842" y="1815076"/>
                  </a:lnTo>
                  <a:lnTo>
                    <a:pt x="64029" y="1783420"/>
                  </a:lnTo>
                  <a:lnTo>
                    <a:pt x="37170" y="1746762"/>
                  </a:lnTo>
                  <a:lnTo>
                    <a:pt x="17032" y="1705845"/>
                  </a:lnTo>
                  <a:lnTo>
                    <a:pt x="4386" y="1661410"/>
                  </a:lnTo>
                  <a:lnTo>
                    <a:pt x="0" y="1614198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902440" y="3307002"/>
              <a:ext cx="544830" cy="525780"/>
            </a:xfrm>
            <a:custGeom>
              <a:avLst/>
              <a:gdLst/>
              <a:ahLst/>
              <a:cxnLst/>
              <a:rect l="l" t="t" r="r" b="b"/>
              <a:pathLst>
                <a:path w="544829" h="525779">
                  <a:moveTo>
                    <a:pt x="0" y="262649"/>
                  </a:moveTo>
                  <a:lnTo>
                    <a:pt x="4386" y="215438"/>
                  </a:lnTo>
                  <a:lnTo>
                    <a:pt x="17032" y="171002"/>
                  </a:lnTo>
                  <a:lnTo>
                    <a:pt x="37170" y="130085"/>
                  </a:lnTo>
                  <a:lnTo>
                    <a:pt x="64029" y="93427"/>
                  </a:lnTo>
                  <a:lnTo>
                    <a:pt x="96842" y="61771"/>
                  </a:lnTo>
                  <a:lnTo>
                    <a:pt x="134840" y="35859"/>
                  </a:lnTo>
                  <a:lnTo>
                    <a:pt x="177253" y="16432"/>
                  </a:lnTo>
                  <a:lnTo>
                    <a:pt x="223312" y="4231"/>
                  </a:lnTo>
                  <a:lnTo>
                    <a:pt x="272249" y="0"/>
                  </a:lnTo>
                  <a:lnTo>
                    <a:pt x="325611" y="5093"/>
                  </a:lnTo>
                  <a:lnTo>
                    <a:pt x="376435" y="19992"/>
                  </a:lnTo>
                  <a:lnTo>
                    <a:pt x="423294" y="44128"/>
                  </a:lnTo>
                  <a:lnTo>
                    <a:pt x="464759" y="76927"/>
                  </a:lnTo>
                  <a:lnTo>
                    <a:pt x="498758" y="116931"/>
                  </a:lnTo>
                  <a:lnTo>
                    <a:pt x="523776" y="162137"/>
                  </a:lnTo>
                  <a:lnTo>
                    <a:pt x="539220" y="211170"/>
                  </a:lnTo>
                  <a:lnTo>
                    <a:pt x="544499" y="262649"/>
                  </a:lnTo>
                  <a:lnTo>
                    <a:pt x="540113" y="309861"/>
                  </a:lnTo>
                  <a:lnTo>
                    <a:pt x="527467" y="354296"/>
                  </a:lnTo>
                  <a:lnTo>
                    <a:pt x="507329" y="395214"/>
                  </a:lnTo>
                  <a:lnTo>
                    <a:pt x="480470" y="431871"/>
                  </a:lnTo>
                  <a:lnTo>
                    <a:pt x="447657" y="463527"/>
                  </a:lnTo>
                  <a:lnTo>
                    <a:pt x="409659" y="489440"/>
                  </a:lnTo>
                  <a:lnTo>
                    <a:pt x="367246" y="508867"/>
                  </a:lnTo>
                  <a:lnTo>
                    <a:pt x="321187" y="521068"/>
                  </a:lnTo>
                  <a:lnTo>
                    <a:pt x="272249" y="525299"/>
                  </a:lnTo>
                  <a:lnTo>
                    <a:pt x="223312" y="521068"/>
                  </a:lnTo>
                  <a:lnTo>
                    <a:pt x="177253" y="508867"/>
                  </a:lnTo>
                  <a:lnTo>
                    <a:pt x="134840" y="489440"/>
                  </a:lnTo>
                  <a:lnTo>
                    <a:pt x="96842" y="463527"/>
                  </a:lnTo>
                  <a:lnTo>
                    <a:pt x="64029" y="431871"/>
                  </a:lnTo>
                  <a:lnTo>
                    <a:pt x="37170" y="395214"/>
                  </a:lnTo>
                  <a:lnTo>
                    <a:pt x="17032" y="354296"/>
                  </a:lnTo>
                  <a:lnTo>
                    <a:pt x="4386" y="309861"/>
                  </a:lnTo>
                  <a:lnTo>
                    <a:pt x="0" y="262649"/>
                  </a:lnTo>
                  <a:close/>
                </a:path>
              </a:pathLst>
            </a:custGeom>
            <a:ln w="38099">
              <a:solidFill>
                <a:srgbClr val="3367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130253" y="3475672"/>
            <a:ext cx="88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50" dirty="0">
                <a:solidFill>
                  <a:srgbClr val="1155CC"/>
                </a:solidFill>
                <a:latin typeface="Arial"/>
                <a:cs typeface="Arial"/>
              </a:rPr>
              <a:t>ŷ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070144" y="2564458"/>
            <a:ext cx="1598930" cy="2144395"/>
          </a:xfrm>
          <a:custGeom>
            <a:avLst/>
            <a:gdLst/>
            <a:ahLst/>
            <a:cxnLst/>
            <a:rect l="l" t="t" r="r" b="b"/>
            <a:pathLst>
              <a:path w="1598929" h="2144395">
                <a:moveTo>
                  <a:pt x="1053993" y="1881397"/>
                </a:moveTo>
                <a:lnTo>
                  <a:pt x="1058379" y="1834186"/>
                </a:lnTo>
                <a:lnTo>
                  <a:pt x="1071026" y="1789750"/>
                </a:lnTo>
                <a:lnTo>
                  <a:pt x="1091163" y="1748833"/>
                </a:lnTo>
                <a:lnTo>
                  <a:pt x="1118023" y="1712175"/>
                </a:lnTo>
                <a:lnTo>
                  <a:pt x="1150836" y="1680519"/>
                </a:lnTo>
                <a:lnTo>
                  <a:pt x="1188833" y="1654607"/>
                </a:lnTo>
                <a:lnTo>
                  <a:pt x="1231246" y="1635179"/>
                </a:lnTo>
                <a:lnTo>
                  <a:pt x="1277306" y="1622979"/>
                </a:lnTo>
                <a:lnTo>
                  <a:pt x="1326243" y="1618747"/>
                </a:lnTo>
                <a:lnTo>
                  <a:pt x="1379605" y="1623841"/>
                </a:lnTo>
                <a:lnTo>
                  <a:pt x="1430429" y="1638740"/>
                </a:lnTo>
                <a:lnTo>
                  <a:pt x="1477288" y="1662876"/>
                </a:lnTo>
                <a:lnTo>
                  <a:pt x="1518753" y="1695676"/>
                </a:lnTo>
                <a:lnTo>
                  <a:pt x="1552752" y="1735679"/>
                </a:lnTo>
                <a:lnTo>
                  <a:pt x="1577769" y="1780886"/>
                </a:lnTo>
                <a:lnTo>
                  <a:pt x="1593214" y="1829918"/>
                </a:lnTo>
                <a:lnTo>
                  <a:pt x="1598493" y="1881397"/>
                </a:lnTo>
                <a:lnTo>
                  <a:pt x="1594107" y="1928609"/>
                </a:lnTo>
                <a:lnTo>
                  <a:pt x="1581461" y="1973044"/>
                </a:lnTo>
                <a:lnTo>
                  <a:pt x="1561323" y="2013962"/>
                </a:lnTo>
                <a:lnTo>
                  <a:pt x="1534463" y="2050619"/>
                </a:lnTo>
                <a:lnTo>
                  <a:pt x="1501650" y="2082275"/>
                </a:lnTo>
                <a:lnTo>
                  <a:pt x="1463653" y="2108188"/>
                </a:lnTo>
                <a:lnTo>
                  <a:pt x="1421240" y="2127615"/>
                </a:lnTo>
                <a:lnTo>
                  <a:pt x="1375180" y="2139816"/>
                </a:lnTo>
                <a:lnTo>
                  <a:pt x="1326243" y="2144047"/>
                </a:lnTo>
                <a:lnTo>
                  <a:pt x="1277306" y="2139816"/>
                </a:lnTo>
                <a:lnTo>
                  <a:pt x="1231246" y="2127615"/>
                </a:lnTo>
                <a:lnTo>
                  <a:pt x="1188833" y="2108188"/>
                </a:lnTo>
                <a:lnTo>
                  <a:pt x="1150836" y="2082275"/>
                </a:lnTo>
                <a:lnTo>
                  <a:pt x="1118023" y="2050619"/>
                </a:lnTo>
                <a:lnTo>
                  <a:pt x="1091163" y="2013962"/>
                </a:lnTo>
                <a:lnTo>
                  <a:pt x="1071026" y="1973044"/>
                </a:lnTo>
                <a:lnTo>
                  <a:pt x="1058379" y="1928609"/>
                </a:lnTo>
                <a:lnTo>
                  <a:pt x="1053993" y="1881397"/>
                </a:lnTo>
                <a:close/>
              </a:path>
              <a:path w="1598929" h="2144395">
                <a:moveTo>
                  <a:pt x="974251" y="262649"/>
                </a:moveTo>
                <a:lnTo>
                  <a:pt x="978638" y="215438"/>
                </a:lnTo>
                <a:lnTo>
                  <a:pt x="991284" y="171002"/>
                </a:lnTo>
                <a:lnTo>
                  <a:pt x="1011421" y="130085"/>
                </a:lnTo>
                <a:lnTo>
                  <a:pt x="1038281" y="93427"/>
                </a:lnTo>
                <a:lnTo>
                  <a:pt x="1071094" y="61771"/>
                </a:lnTo>
                <a:lnTo>
                  <a:pt x="1109091" y="35859"/>
                </a:lnTo>
                <a:lnTo>
                  <a:pt x="1151504" y="16432"/>
                </a:lnTo>
                <a:lnTo>
                  <a:pt x="1197564" y="4231"/>
                </a:lnTo>
                <a:lnTo>
                  <a:pt x="1246501" y="0"/>
                </a:lnTo>
                <a:lnTo>
                  <a:pt x="1299863" y="5093"/>
                </a:lnTo>
                <a:lnTo>
                  <a:pt x="1350687" y="19993"/>
                </a:lnTo>
                <a:lnTo>
                  <a:pt x="1397546" y="44128"/>
                </a:lnTo>
                <a:lnTo>
                  <a:pt x="1439011" y="76928"/>
                </a:lnTo>
                <a:lnTo>
                  <a:pt x="1473010" y="116931"/>
                </a:lnTo>
                <a:lnTo>
                  <a:pt x="1498028" y="162138"/>
                </a:lnTo>
                <a:lnTo>
                  <a:pt x="1513472" y="211170"/>
                </a:lnTo>
                <a:lnTo>
                  <a:pt x="1518751" y="262649"/>
                </a:lnTo>
                <a:lnTo>
                  <a:pt x="1514365" y="309861"/>
                </a:lnTo>
                <a:lnTo>
                  <a:pt x="1501719" y="354297"/>
                </a:lnTo>
                <a:lnTo>
                  <a:pt x="1481581" y="395214"/>
                </a:lnTo>
                <a:lnTo>
                  <a:pt x="1454721" y="431872"/>
                </a:lnTo>
                <a:lnTo>
                  <a:pt x="1421908" y="463528"/>
                </a:lnTo>
                <a:lnTo>
                  <a:pt x="1383911" y="489440"/>
                </a:lnTo>
                <a:lnTo>
                  <a:pt x="1341498" y="508867"/>
                </a:lnTo>
                <a:lnTo>
                  <a:pt x="1295439" y="521068"/>
                </a:lnTo>
                <a:lnTo>
                  <a:pt x="1246501" y="525299"/>
                </a:lnTo>
                <a:lnTo>
                  <a:pt x="1197564" y="521068"/>
                </a:lnTo>
                <a:lnTo>
                  <a:pt x="1151504" y="508867"/>
                </a:lnTo>
                <a:lnTo>
                  <a:pt x="1109091" y="489440"/>
                </a:lnTo>
                <a:lnTo>
                  <a:pt x="1071094" y="463528"/>
                </a:lnTo>
                <a:lnTo>
                  <a:pt x="1038281" y="431872"/>
                </a:lnTo>
                <a:lnTo>
                  <a:pt x="1011421" y="395214"/>
                </a:lnTo>
                <a:lnTo>
                  <a:pt x="991284" y="354297"/>
                </a:lnTo>
                <a:lnTo>
                  <a:pt x="978638" y="309861"/>
                </a:lnTo>
                <a:lnTo>
                  <a:pt x="974251" y="262649"/>
                </a:lnTo>
                <a:close/>
              </a:path>
              <a:path w="1598929" h="2144395">
                <a:moveTo>
                  <a:pt x="0" y="1005194"/>
                </a:moveTo>
                <a:lnTo>
                  <a:pt x="4386" y="957983"/>
                </a:lnTo>
                <a:lnTo>
                  <a:pt x="17032" y="913547"/>
                </a:lnTo>
                <a:lnTo>
                  <a:pt x="37170" y="872630"/>
                </a:lnTo>
                <a:lnTo>
                  <a:pt x="64029" y="835972"/>
                </a:lnTo>
                <a:lnTo>
                  <a:pt x="96842" y="804316"/>
                </a:lnTo>
                <a:lnTo>
                  <a:pt x="134840" y="778404"/>
                </a:lnTo>
                <a:lnTo>
                  <a:pt x="177253" y="758976"/>
                </a:lnTo>
                <a:lnTo>
                  <a:pt x="223312" y="746776"/>
                </a:lnTo>
                <a:lnTo>
                  <a:pt x="272249" y="742544"/>
                </a:lnTo>
                <a:lnTo>
                  <a:pt x="325611" y="747638"/>
                </a:lnTo>
                <a:lnTo>
                  <a:pt x="376435" y="762537"/>
                </a:lnTo>
                <a:lnTo>
                  <a:pt x="423294" y="786672"/>
                </a:lnTo>
                <a:lnTo>
                  <a:pt x="464759" y="819472"/>
                </a:lnTo>
                <a:lnTo>
                  <a:pt x="498758" y="859476"/>
                </a:lnTo>
                <a:lnTo>
                  <a:pt x="523776" y="904682"/>
                </a:lnTo>
                <a:lnTo>
                  <a:pt x="539220" y="953714"/>
                </a:lnTo>
                <a:lnTo>
                  <a:pt x="544499" y="1005194"/>
                </a:lnTo>
                <a:lnTo>
                  <a:pt x="540113" y="1052406"/>
                </a:lnTo>
                <a:lnTo>
                  <a:pt x="527467" y="1096841"/>
                </a:lnTo>
                <a:lnTo>
                  <a:pt x="507329" y="1137759"/>
                </a:lnTo>
                <a:lnTo>
                  <a:pt x="480470" y="1174416"/>
                </a:lnTo>
                <a:lnTo>
                  <a:pt x="447657" y="1206072"/>
                </a:lnTo>
                <a:lnTo>
                  <a:pt x="409659" y="1231985"/>
                </a:lnTo>
                <a:lnTo>
                  <a:pt x="367246" y="1251412"/>
                </a:lnTo>
                <a:lnTo>
                  <a:pt x="321187" y="1263613"/>
                </a:lnTo>
                <a:lnTo>
                  <a:pt x="272249" y="1267844"/>
                </a:lnTo>
                <a:lnTo>
                  <a:pt x="223312" y="1263613"/>
                </a:lnTo>
                <a:lnTo>
                  <a:pt x="177253" y="1251412"/>
                </a:lnTo>
                <a:lnTo>
                  <a:pt x="134840" y="1231985"/>
                </a:lnTo>
                <a:lnTo>
                  <a:pt x="96842" y="1206072"/>
                </a:lnTo>
                <a:lnTo>
                  <a:pt x="64029" y="1174416"/>
                </a:lnTo>
                <a:lnTo>
                  <a:pt x="37170" y="1137759"/>
                </a:lnTo>
                <a:lnTo>
                  <a:pt x="17032" y="1096841"/>
                </a:lnTo>
                <a:lnTo>
                  <a:pt x="4386" y="1052406"/>
                </a:lnTo>
                <a:lnTo>
                  <a:pt x="0" y="1005194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285269" y="3443160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solidFill>
                  <a:srgbClr val="1155CC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609881" y="1754700"/>
            <a:ext cx="4605655" cy="3649345"/>
            <a:chOff x="2609881" y="1754700"/>
            <a:chExt cx="4605655" cy="3649345"/>
          </a:xfrm>
        </p:grpSpPr>
        <p:sp>
          <p:nvSpPr>
            <p:cNvPr id="46" name="object 46"/>
            <p:cNvSpPr/>
            <p:nvPr/>
          </p:nvSpPr>
          <p:spPr>
            <a:xfrm>
              <a:off x="4645872" y="4708622"/>
              <a:ext cx="544830" cy="525780"/>
            </a:xfrm>
            <a:custGeom>
              <a:avLst/>
              <a:gdLst/>
              <a:ahLst/>
              <a:cxnLst/>
              <a:rect l="l" t="t" r="r" b="b"/>
              <a:pathLst>
                <a:path w="544829" h="525779">
                  <a:moveTo>
                    <a:pt x="0" y="262649"/>
                  </a:moveTo>
                  <a:lnTo>
                    <a:pt x="4386" y="215438"/>
                  </a:lnTo>
                  <a:lnTo>
                    <a:pt x="17032" y="171003"/>
                  </a:lnTo>
                  <a:lnTo>
                    <a:pt x="37170" y="130085"/>
                  </a:lnTo>
                  <a:lnTo>
                    <a:pt x="64029" y="93428"/>
                  </a:lnTo>
                  <a:lnTo>
                    <a:pt x="96842" y="61772"/>
                  </a:lnTo>
                  <a:lnTo>
                    <a:pt x="134840" y="35859"/>
                  </a:lnTo>
                  <a:lnTo>
                    <a:pt x="177253" y="16432"/>
                  </a:lnTo>
                  <a:lnTo>
                    <a:pt x="223312" y="4231"/>
                  </a:lnTo>
                  <a:lnTo>
                    <a:pt x="272249" y="0"/>
                  </a:lnTo>
                  <a:lnTo>
                    <a:pt x="325611" y="5093"/>
                  </a:lnTo>
                  <a:lnTo>
                    <a:pt x="376435" y="19993"/>
                  </a:lnTo>
                  <a:lnTo>
                    <a:pt x="423294" y="44128"/>
                  </a:lnTo>
                  <a:lnTo>
                    <a:pt x="464759" y="76928"/>
                  </a:lnTo>
                  <a:lnTo>
                    <a:pt x="498758" y="116932"/>
                  </a:lnTo>
                  <a:lnTo>
                    <a:pt x="523776" y="162138"/>
                  </a:lnTo>
                  <a:lnTo>
                    <a:pt x="539220" y="211170"/>
                  </a:lnTo>
                  <a:lnTo>
                    <a:pt x="544499" y="262649"/>
                  </a:lnTo>
                  <a:lnTo>
                    <a:pt x="540113" y="309861"/>
                  </a:lnTo>
                  <a:lnTo>
                    <a:pt x="527467" y="354297"/>
                  </a:lnTo>
                  <a:lnTo>
                    <a:pt x="507329" y="395214"/>
                  </a:lnTo>
                  <a:lnTo>
                    <a:pt x="480470" y="431872"/>
                  </a:lnTo>
                  <a:lnTo>
                    <a:pt x="447657" y="463528"/>
                  </a:lnTo>
                  <a:lnTo>
                    <a:pt x="409659" y="489440"/>
                  </a:lnTo>
                  <a:lnTo>
                    <a:pt x="367246" y="508867"/>
                  </a:lnTo>
                  <a:lnTo>
                    <a:pt x="321187" y="521068"/>
                  </a:lnTo>
                  <a:lnTo>
                    <a:pt x="272249" y="525299"/>
                  </a:lnTo>
                  <a:lnTo>
                    <a:pt x="223312" y="521068"/>
                  </a:lnTo>
                  <a:lnTo>
                    <a:pt x="177253" y="508867"/>
                  </a:lnTo>
                  <a:lnTo>
                    <a:pt x="134840" y="489440"/>
                  </a:lnTo>
                  <a:lnTo>
                    <a:pt x="96842" y="463528"/>
                  </a:lnTo>
                  <a:lnTo>
                    <a:pt x="64029" y="431872"/>
                  </a:lnTo>
                  <a:lnTo>
                    <a:pt x="37170" y="395214"/>
                  </a:lnTo>
                  <a:lnTo>
                    <a:pt x="17032" y="354297"/>
                  </a:lnTo>
                  <a:lnTo>
                    <a:pt x="4386" y="309861"/>
                  </a:lnTo>
                  <a:lnTo>
                    <a:pt x="0" y="262649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614644" y="2876610"/>
              <a:ext cx="401320" cy="693420"/>
            </a:xfrm>
            <a:custGeom>
              <a:avLst/>
              <a:gdLst/>
              <a:ahLst/>
              <a:cxnLst/>
              <a:rect l="l" t="t" r="r" b="b"/>
              <a:pathLst>
                <a:path w="401319" h="693420">
                  <a:moveTo>
                    <a:pt x="0" y="693041"/>
                  </a:moveTo>
                  <a:lnTo>
                    <a:pt x="40126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02293" y="2839203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230" y="45290"/>
                  </a:moveTo>
                  <a:lnTo>
                    <a:pt x="0" y="29524"/>
                  </a:lnTo>
                  <a:lnTo>
                    <a:pt x="35273" y="0"/>
                  </a:lnTo>
                  <a:lnTo>
                    <a:pt x="27230" y="4529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02293" y="2839203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230" y="45290"/>
                  </a:moveTo>
                  <a:lnTo>
                    <a:pt x="35273" y="0"/>
                  </a:lnTo>
                  <a:lnTo>
                    <a:pt x="0" y="29524"/>
                  </a:lnTo>
                  <a:lnTo>
                    <a:pt x="27230" y="4529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14644" y="3569652"/>
              <a:ext cx="552450" cy="647700"/>
            </a:xfrm>
            <a:custGeom>
              <a:avLst/>
              <a:gdLst/>
              <a:ahLst/>
              <a:cxnLst/>
              <a:rect l="l" t="t" r="r" b="b"/>
              <a:pathLst>
                <a:path w="552450" h="647700">
                  <a:moveTo>
                    <a:pt x="0" y="0"/>
                  </a:moveTo>
                  <a:lnTo>
                    <a:pt x="552106" y="64712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154782" y="4206565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40024" y="43094"/>
                  </a:moveTo>
                  <a:lnTo>
                    <a:pt x="0" y="20422"/>
                  </a:lnTo>
                  <a:lnTo>
                    <a:pt x="23937" y="0"/>
                  </a:lnTo>
                  <a:lnTo>
                    <a:pt x="40024" y="4309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154782" y="4206565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0" y="20422"/>
                  </a:moveTo>
                  <a:lnTo>
                    <a:pt x="40024" y="43094"/>
                  </a:lnTo>
                  <a:lnTo>
                    <a:pt x="23937" y="0"/>
                  </a:lnTo>
                  <a:lnTo>
                    <a:pt x="0" y="2042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09155" y="2238030"/>
              <a:ext cx="1083310" cy="403860"/>
            </a:xfrm>
            <a:custGeom>
              <a:avLst/>
              <a:gdLst/>
              <a:ahLst/>
              <a:cxnLst/>
              <a:rect l="l" t="t" r="r" b="b"/>
              <a:pathLst>
                <a:path w="1083310" h="403860">
                  <a:moveTo>
                    <a:pt x="0" y="403355"/>
                  </a:moveTo>
                  <a:lnTo>
                    <a:pt x="108314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86808" y="2222945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980" y="29828"/>
                  </a:moveTo>
                  <a:lnTo>
                    <a:pt x="0" y="341"/>
                  </a:lnTo>
                  <a:lnTo>
                    <a:pt x="45998" y="0"/>
                  </a:lnTo>
                  <a:lnTo>
                    <a:pt x="10980" y="2982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86808" y="2222945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980" y="29828"/>
                  </a:moveTo>
                  <a:lnTo>
                    <a:pt x="45998" y="0"/>
                  </a:lnTo>
                  <a:lnTo>
                    <a:pt x="0" y="341"/>
                  </a:lnTo>
                  <a:lnTo>
                    <a:pt x="10980" y="2982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88913" y="2827131"/>
              <a:ext cx="1085850" cy="532130"/>
            </a:xfrm>
            <a:custGeom>
              <a:avLst/>
              <a:gdLst/>
              <a:ahLst/>
              <a:cxnLst/>
              <a:rect l="l" t="t" r="r" b="b"/>
              <a:pathLst>
                <a:path w="1085850" h="532129">
                  <a:moveTo>
                    <a:pt x="0" y="0"/>
                  </a:moveTo>
                  <a:lnTo>
                    <a:pt x="1085376" y="53165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67368" y="3344661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4">
                  <a:moveTo>
                    <a:pt x="45738" y="33143"/>
                  </a:moveTo>
                  <a:lnTo>
                    <a:pt x="0" y="28257"/>
                  </a:lnTo>
                  <a:lnTo>
                    <a:pt x="13841" y="0"/>
                  </a:lnTo>
                  <a:lnTo>
                    <a:pt x="45738" y="3314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67368" y="3344661"/>
              <a:ext cx="46355" cy="33655"/>
            </a:xfrm>
            <a:custGeom>
              <a:avLst/>
              <a:gdLst/>
              <a:ahLst/>
              <a:cxnLst/>
              <a:rect l="l" t="t" r="r" b="b"/>
              <a:pathLst>
                <a:path w="46354" h="33654">
                  <a:moveTo>
                    <a:pt x="0" y="28257"/>
                  </a:moveTo>
                  <a:lnTo>
                    <a:pt x="45738" y="33143"/>
                  </a:lnTo>
                  <a:lnTo>
                    <a:pt x="13841" y="0"/>
                  </a:lnTo>
                  <a:lnTo>
                    <a:pt x="0" y="282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09155" y="3012829"/>
              <a:ext cx="1184275" cy="1725930"/>
            </a:xfrm>
            <a:custGeom>
              <a:avLst/>
              <a:gdLst/>
              <a:ahLst/>
              <a:cxnLst/>
              <a:rect l="l" t="t" r="r" b="b"/>
              <a:pathLst>
                <a:path w="1184275" h="1725929">
                  <a:moveTo>
                    <a:pt x="0" y="0"/>
                  </a:moveTo>
                  <a:lnTo>
                    <a:pt x="1184163" y="172557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680347" y="4729506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429" y="44542"/>
                  </a:moveTo>
                  <a:lnTo>
                    <a:pt x="0" y="17803"/>
                  </a:lnTo>
                  <a:lnTo>
                    <a:pt x="25943" y="0"/>
                  </a:lnTo>
                  <a:lnTo>
                    <a:pt x="37429" y="445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680347" y="4729506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803"/>
                  </a:moveTo>
                  <a:lnTo>
                    <a:pt x="37429" y="44542"/>
                  </a:lnTo>
                  <a:lnTo>
                    <a:pt x="25943" y="0"/>
                  </a:lnTo>
                  <a:lnTo>
                    <a:pt x="0" y="1780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396388" y="2449689"/>
              <a:ext cx="1295400" cy="1733550"/>
            </a:xfrm>
            <a:custGeom>
              <a:avLst/>
              <a:gdLst/>
              <a:ahLst/>
              <a:cxnLst/>
              <a:rect l="l" t="t" r="r" b="b"/>
              <a:pathLst>
                <a:path w="1295400" h="1733550">
                  <a:moveTo>
                    <a:pt x="0" y="1733516"/>
                  </a:moveTo>
                  <a:lnTo>
                    <a:pt x="129509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78879" y="2415061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207" y="44044"/>
                  </a:moveTo>
                  <a:lnTo>
                    <a:pt x="0" y="25212"/>
                  </a:lnTo>
                  <a:lnTo>
                    <a:pt x="38474" y="0"/>
                  </a:lnTo>
                  <a:lnTo>
                    <a:pt x="25207" y="440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78879" y="2415061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207" y="44044"/>
                  </a:moveTo>
                  <a:lnTo>
                    <a:pt x="38474" y="0"/>
                  </a:lnTo>
                  <a:lnTo>
                    <a:pt x="0" y="25212"/>
                  </a:lnTo>
                  <a:lnTo>
                    <a:pt x="25207" y="4404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88897" y="3778433"/>
              <a:ext cx="1084580" cy="481965"/>
            </a:xfrm>
            <a:custGeom>
              <a:avLst/>
              <a:gdLst/>
              <a:ahLst/>
              <a:cxnLst/>
              <a:rect l="l" t="t" r="r" b="b"/>
              <a:pathLst>
                <a:path w="1084579" h="481964">
                  <a:moveTo>
                    <a:pt x="0" y="481700"/>
                  </a:moveTo>
                  <a:lnTo>
                    <a:pt x="108447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66981" y="3760886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2772" y="31924"/>
                  </a:moveTo>
                  <a:lnTo>
                    <a:pt x="0" y="3168"/>
                  </a:lnTo>
                  <a:lnTo>
                    <a:pt x="45890" y="0"/>
                  </a:lnTo>
                  <a:lnTo>
                    <a:pt x="12772" y="319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66981" y="3760886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2772" y="31924"/>
                  </a:moveTo>
                  <a:lnTo>
                    <a:pt x="45890" y="0"/>
                  </a:lnTo>
                  <a:lnTo>
                    <a:pt x="0" y="3168"/>
                  </a:lnTo>
                  <a:lnTo>
                    <a:pt x="12772" y="319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88897" y="4631577"/>
              <a:ext cx="1002665" cy="322580"/>
            </a:xfrm>
            <a:custGeom>
              <a:avLst/>
              <a:gdLst/>
              <a:ahLst/>
              <a:cxnLst/>
              <a:rect l="l" t="t" r="r" b="b"/>
              <a:pathLst>
                <a:path w="1002664" h="322579">
                  <a:moveTo>
                    <a:pt x="0" y="0"/>
                  </a:moveTo>
                  <a:lnTo>
                    <a:pt x="1002489" y="32211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86574" y="493871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956"/>
                  </a:moveTo>
                  <a:lnTo>
                    <a:pt x="9625" y="0"/>
                  </a:lnTo>
                  <a:lnTo>
                    <a:pt x="45965" y="28201"/>
                  </a:lnTo>
                  <a:lnTo>
                    <a:pt x="0" y="299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586574" y="493871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956"/>
                  </a:moveTo>
                  <a:lnTo>
                    <a:pt x="45965" y="28201"/>
                  </a:lnTo>
                  <a:lnTo>
                    <a:pt x="9625" y="0"/>
                  </a:lnTo>
                  <a:lnTo>
                    <a:pt x="0" y="2995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190372" y="2218104"/>
              <a:ext cx="760095" cy="1118870"/>
            </a:xfrm>
            <a:custGeom>
              <a:avLst/>
              <a:gdLst/>
              <a:ahLst/>
              <a:cxnLst/>
              <a:rect l="l" t="t" r="r" b="b"/>
              <a:pathLst>
                <a:path w="760095" h="1118870">
                  <a:moveTo>
                    <a:pt x="0" y="0"/>
                  </a:moveTo>
                  <a:lnTo>
                    <a:pt x="759592" y="111852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936950" y="332778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298" y="44597"/>
                  </a:moveTo>
                  <a:lnTo>
                    <a:pt x="0" y="17677"/>
                  </a:lnTo>
                  <a:lnTo>
                    <a:pt x="26030" y="0"/>
                  </a:lnTo>
                  <a:lnTo>
                    <a:pt x="37298" y="44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936950" y="332778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677"/>
                  </a:moveTo>
                  <a:lnTo>
                    <a:pt x="37298" y="44597"/>
                  </a:lnTo>
                  <a:lnTo>
                    <a:pt x="26030" y="0"/>
                  </a:lnTo>
                  <a:lnTo>
                    <a:pt x="0" y="1767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190372" y="3569652"/>
              <a:ext cx="655320" cy="0"/>
            </a:xfrm>
            <a:custGeom>
              <a:avLst/>
              <a:gdLst/>
              <a:ahLst/>
              <a:cxnLst/>
              <a:rect l="l" t="t" r="r" b="b"/>
              <a:pathLst>
                <a:path w="655320">
                  <a:moveTo>
                    <a:pt x="0" y="0"/>
                  </a:moveTo>
                  <a:lnTo>
                    <a:pt x="6550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45422" y="35539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845422" y="355392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190372" y="3803265"/>
              <a:ext cx="760730" cy="1168400"/>
            </a:xfrm>
            <a:custGeom>
              <a:avLst/>
              <a:gdLst/>
              <a:ahLst/>
              <a:cxnLst/>
              <a:rect l="l" t="t" r="r" b="b"/>
              <a:pathLst>
                <a:path w="760729" h="1168400">
                  <a:moveTo>
                    <a:pt x="0" y="1168007"/>
                  </a:moveTo>
                  <a:lnTo>
                    <a:pt x="76051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937704" y="376704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368" y="44807"/>
                  </a:moveTo>
                  <a:lnTo>
                    <a:pt x="0" y="27638"/>
                  </a:lnTo>
                  <a:lnTo>
                    <a:pt x="36769" y="0"/>
                  </a:lnTo>
                  <a:lnTo>
                    <a:pt x="26368" y="4480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937704" y="376704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368" y="44807"/>
                  </a:moveTo>
                  <a:lnTo>
                    <a:pt x="36769" y="0"/>
                  </a:lnTo>
                  <a:lnTo>
                    <a:pt x="0" y="27638"/>
                  </a:lnTo>
                  <a:lnTo>
                    <a:pt x="26368" y="4480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446937" y="3569650"/>
              <a:ext cx="720725" cy="0"/>
            </a:xfrm>
            <a:custGeom>
              <a:avLst/>
              <a:gdLst/>
              <a:ahLst/>
              <a:cxnLst/>
              <a:rect l="l" t="t" r="r" b="b"/>
              <a:pathLst>
                <a:path w="720725">
                  <a:moveTo>
                    <a:pt x="0" y="0"/>
                  </a:moveTo>
                  <a:lnTo>
                    <a:pt x="72045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167388" y="35539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167388" y="35539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53650" y="1764225"/>
              <a:ext cx="2353310" cy="3630295"/>
            </a:xfrm>
            <a:custGeom>
              <a:avLst/>
              <a:gdLst/>
              <a:ahLst/>
              <a:cxnLst/>
              <a:rect l="l" t="t" r="r" b="b"/>
              <a:pathLst>
                <a:path w="2353310" h="3630295">
                  <a:moveTo>
                    <a:pt x="0" y="670427"/>
                  </a:moveTo>
                  <a:lnTo>
                    <a:pt x="10184" y="619980"/>
                  </a:lnTo>
                  <a:lnTo>
                    <a:pt x="37959" y="578784"/>
                  </a:lnTo>
                  <a:lnTo>
                    <a:pt x="79155" y="551009"/>
                  </a:lnTo>
                  <a:lnTo>
                    <a:pt x="129602" y="540824"/>
                  </a:lnTo>
                  <a:lnTo>
                    <a:pt x="647997" y="540824"/>
                  </a:lnTo>
                  <a:lnTo>
                    <a:pt x="697594" y="550690"/>
                  </a:lnTo>
                  <a:lnTo>
                    <a:pt x="739640" y="578784"/>
                  </a:lnTo>
                  <a:lnTo>
                    <a:pt x="767734" y="620830"/>
                  </a:lnTo>
                  <a:lnTo>
                    <a:pt x="777599" y="670427"/>
                  </a:lnTo>
                  <a:lnTo>
                    <a:pt x="777599" y="3093822"/>
                  </a:lnTo>
                  <a:lnTo>
                    <a:pt x="767415" y="3144269"/>
                  </a:lnTo>
                  <a:lnTo>
                    <a:pt x="739640" y="3185465"/>
                  </a:lnTo>
                  <a:lnTo>
                    <a:pt x="698444" y="3213240"/>
                  </a:lnTo>
                  <a:lnTo>
                    <a:pt x="647997" y="3223424"/>
                  </a:lnTo>
                  <a:lnTo>
                    <a:pt x="129602" y="3223424"/>
                  </a:lnTo>
                  <a:lnTo>
                    <a:pt x="79155" y="3213240"/>
                  </a:lnTo>
                  <a:lnTo>
                    <a:pt x="37959" y="3185465"/>
                  </a:lnTo>
                  <a:lnTo>
                    <a:pt x="10184" y="3144269"/>
                  </a:lnTo>
                  <a:lnTo>
                    <a:pt x="0" y="3093822"/>
                  </a:lnTo>
                  <a:lnTo>
                    <a:pt x="0" y="670427"/>
                  </a:lnTo>
                  <a:close/>
                </a:path>
                <a:path w="2353310" h="3630295">
                  <a:moveTo>
                    <a:pt x="1575674" y="129602"/>
                  </a:moveTo>
                  <a:lnTo>
                    <a:pt x="1585859" y="79155"/>
                  </a:lnTo>
                  <a:lnTo>
                    <a:pt x="1613634" y="37959"/>
                  </a:lnTo>
                  <a:lnTo>
                    <a:pt x="1654830" y="10184"/>
                  </a:lnTo>
                  <a:lnTo>
                    <a:pt x="1705277" y="0"/>
                  </a:lnTo>
                  <a:lnTo>
                    <a:pt x="2223672" y="0"/>
                  </a:lnTo>
                  <a:lnTo>
                    <a:pt x="2273269" y="9865"/>
                  </a:lnTo>
                  <a:lnTo>
                    <a:pt x="2315315" y="37959"/>
                  </a:lnTo>
                  <a:lnTo>
                    <a:pt x="2343409" y="80005"/>
                  </a:lnTo>
                  <a:lnTo>
                    <a:pt x="2353274" y="129602"/>
                  </a:lnTo>
                  <a:lnTo>
                    <a:pt x="2353274" y="3500097"/>
                  </a:lnTo>
                  <a:lnTo>
                    <a:pt x="2343090" y="3550544"/>
                  </a:lnTo>
                  <a:lnTo>
                    <a:pt x="2315315" y="3591740"/>
                  </a:lnTo>
                  <a:lnTo>
                    <a:pt x="2274119" y="3619515"/>
                  </a:lnTo>
                  <a:lnTo>
                    <a:pt x="2223672" y="3629699"/>
                  </a:lnTo>
                  <a:lnTo>
                    <a:pt x="1705277" y="3629699"/>
                  </a:lnTo>
                  <a:lnTo>
                    <a:pt x="1654830" y="3619515"/>
                  </a:lnTo>
                  <a:lnTo>
                    <a:pt x="1613634" y="3591740"/>
                  </a:lnTo>
                  <a:lnTo>
                    <a:pt x="1585859" y="3550544"/>
                  </a:lnTo>
                  <a:lnTo>
                    <a:pt x="1575674" y="3500097"/>
                  </a:lnTo>
                  <a:lnTo>
                    <a:pt x="1575674" y="129602"/>
                  </a:lnTo>
                  <a:close/>
                </a:path>
              </a:pathLst>
            </a:custGeom>
            <a:ln w="19049">
              <a:solidFill>
                <a:srgbClr val="3367D6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29000" y="3237818"/>
            <a:ext cx="1350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1155CC"/>
                </a:solidFill>
                <a:latin typeface="Arial"/>
                <a:cs typeface="Arial"/>
              </a:rPr>
              <a:t>Capa</a:t>
            </a:r>
            <a:r>
              <a:rPr sz="1400" i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1155CC"/>
                </a:solidFill>
                <a:latin typeface="Arial"/>
                <a:cs typeface="Arial"/>
              </a:rPr>
              <a:t>de</a:t>
            </a:r>
            <a:r>
              <a:rPr sz="1400" i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1155CC"/>
                </a:solidFill>
                <a:latin typeface="Arial"/>
                <a:cs typeface="Arial"/>
              </a:rPr>
              <a:t>entrada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078800" y="1853880"/>
            <a:ext cx="1152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1155CC"/>
                </a:solidFill>
                <a:latin typeface="Arial"/>
                <a:cs typeface="Arial"/>
              </a:rPr>
              <a:t>Capas</a:t>
            </a:r>
            <a:r>
              <a:rPr sz="1400" i="1" spc="-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1155CC"/>
                </a:solidFill>
                <a:latin typeface="Arial"/>
                <a:cs typeface="Arial"/>
              </a:rPr>
              <a:t>ocultas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139400" y="2935155"/>
            <a:ext cx="1211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1155CC"/>
                </a:solidFill>
                <a:latin typeface="Arial"/>
                <a:cs typeface="Arial"/>
              </a:rPr>
              <a:t>Capa</a:t>
            </a:r>
            <a:r>
              <a:rPr sz="1400" i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1155CC"/>
                </a:solidFill>
                <a:latin typeface="Arial"/>
                <a:cs typeface="Arial"/>
              </a:rPr>
              <a:t>de</a:t>
            </a:r>
            <a:r>
              <a:rPr sz="1400" i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1155CC"/>
                </a:solidFill>
                <a:latin typeface="Arial"/>
                <a:cs typeface="Arial"/>
              </a:rPr>
              <a:t>salida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585799" y="1181602"/>
            <a:ext cx="2645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Definiciones</a:t>
            </a:r>
            <a:r>
              <a:rPr sz="1800" b="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de</a:t>
            </a:r>
            <a:r>
              <a:rPr sz="1800" b="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arquitectura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276625" y="5735977"/>
            <a:ext cx="9220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Neuronas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97712" y="5672105"/>
            <a:ext cx="544830" cy="525780"/>
          </a:xfrm>
          <a:custGeom>
            <a:avLst/>
            <a:gdLst/>
            <a:ahLst/>
            <a:cxnLst/>
            <a:rect l="l" t="t" r="r" b="b"/>
            <a:pathLst>
              <a:path w="544830" h="525779">
                <a:moveTo>
                  <a:pt x="0" y="262649"/>
                </a:moveTo>
                <a:lnTo>
                  <a:pt x="4386" y="215438"/>
                </a:lnTo>
                <a:lnTo>
                  <a:pt x="17032" y="171003"/>
                </a:lnTo>
                <a:lnTo>
                  <a:pt x="37170" y="130085"/>
                </a:lnTo>
                <a:lnTo>
                  <a:pt x="64029" y="93428"/>
                </a:lnTo>
                <a:lnTo>
                  <a:pt x="96842" y="61772"/>
                </a:lnTo>
                <a:lnTo>
                  <a:pt x="134840" y="35859"/>
                </a:lnTo>
                <a:lnTo>
                  <a:pt x="177253" y="16432"/>
                </a:lnTo>
                <a:lnTo>
                  <a:pt x="223312" y="4231"/>
                </a:lnTo>
                <a:lnTo>
                  <a:pt x="272249" y="0"/>
                </a:lnTo>
                <a:lnTo>
                  <a:pt x="325611" y="5093"/>
                </a:lnTo>
                <a:lnTo>
                  <a:pt x="376435" y="19993"/>
                </a:lnTo>
                <a:lnTo>
                  <a:pt x="423294" y="44128"/>
                </a:lnTo>
                <a:lnTo>
                  <a:pt x="464759" y="76928"/>
                </a:lnTo>
                <a:lnTo>
                  <a:pt x="498758" y="116931"/>
                </a:lnTo>
                <a:lnTo>
                  <a:pt x="523776" y="162138"/>
                </a:lnTo>
                <a:lnTo>
                  <a:pt x="539220" y="211170"/>
                </a:lnTo>
                <a:lnTo>
                  <a:pt x="544499" y="262649"/>
                </a:lnTo>
                <a:lnTo>
                  <a:pt x="540113" y="309861"/>
                </a:lnTo>
                <a:lnTo>
                  <a:pt x="527467" y="354297"/>
                </a:lnTo>
                <a:lnTo>
                  <a:pt x="507329" y="395214"/>
                </a:lnTo>
                <a:lnTo>
                  <a:pt x="480470" y="431872"/>
                </a:lnTo>
                <a:lnTo>
                  <a:pt x="447657" y="463527"/>
                </a:lnTo>
                <a:lnTo>
                  <a:pt x="409659" y="489440"/>
                </a:lnTo>
                <a:lnTo>
                  <a:pt x="367246" y="508867"/>
                </a:lnTo>
                <a:lnTo>
                  <a:pt x="321187" y="521068"/>
                </a:lnTo>
                <a:lnTo>
                  <a:pt x="272249" y="525299"/>
                </a:lnTo>
                <a:lnTo>
                  <a:pt x="223312" y="521068"/>
                </a:lnTo>
                <a:lnTo>
                  <a:pt x="177253" y="508867"/>
                </a:lnTo>
                <a:lnTo>
                  <a:pt x="134840" y="489440"/>
                </a:lnTo>
                <a:lnTo>
                  <a:pt x="96842" y="463527"/>
                </a:lnTo>
                <a:lnTo>
                  <a:pt x="64029" y="431872"/>
                </a:lnTo>
                <a:lnTo>
                  <a:pt x="37170" y="395214"/>
                </a:lnTo>
                <a:lnTo>
                  <a:pt x="17032" y="354297"/>
                </a:lnTo>
                <a:lnTo>
                  <a:pt x="4386" y="309861"/>
                </a:lnTo>
                <a:lnTo>
                  <a:pt x="0" y="26264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3672425" y="5746302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Conexiones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2821788" y="5914254"/>
            <a:ext cx="768985" cy="41275"/>
            <a:chOff x="2821788" y="5914254"/>
            <a:chExt cx="768985" cy="41275"/>
          </a:xfrm>
        </p:grpSpPr>
        <p:sp>
          <p:nvSpPr>
            <p:cNvPr id="93" name="object 93"/>
            <p:cNvSpPr/>
            <p:nvPr/>
          </p:nvSpPr>
          <p:spPr>
            <a:xfrm>
              <a:off x="2821788" y="5934750"/>
              <a:ext cx="720725" cy="0"/>
            </a:xfrm>
            <a:custGeom>
              <a:avLst/>
              <a:gdLst/>
              <a:ahLst/>
              <a:cxnLst/>
              <a:rect l="l" t="t" r="r" b="b"/>
              <a:pathLst>
                <a:path w="720725">
                  <a:moveTo>
                    <a:pt x="0" y="0"/>
                  </a:moveTo>
                  <a:lnTo>
                    <a:pt x="7204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542238" y="5919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542238" y="59190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536730" y="-76200"/>
            <a:ext cx="78867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100"/>
              </a:spcBef>
            </a:pPr>
            <a:r>
              <a:rPr dirty="0"/>
              <a:t>Forward</a:t>
            </a:r>
            <a:r>
              <a:rPr spc="-60" dirty="0"/>
              <a:t> </a:t>
            </a:r>
            <a:r>
              <a:rPr spc="-10" dirty="0"/>
              <a:t>Propagation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3400" y="1207809"/>
            <a:ext cx="8392160" cy="16713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00" dirty="0">
                <a:latin typeface="Arial MT"/>
                <a:cs typeface="Arial MT"/>
              </a:rPr>
              <a:t>Podemos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decir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objetivo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Neuronal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representar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función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888888"/>
                </a:solidFill>
                <a:latin typeface="Calibri"/>
                <a:cs typeface="Calibri"/>
              </a:rPr>
              <a:t>=f(</a:t>
            </a:r>
            <a:r>
              <a:rPr sz="1400" b="1" dirty="0">
                <a:solidFill>
                  <a:srgbClr val="888888"/>
                </a:solidFill>
                <a:latin typeface="Calibri"/>
                <a:cs typeface="Calibri"/>
              </a:rPr>
              <a:t>x</a:t>
            </a:r>
            <a:r>
              <a:rPr sz="1400" dirty="0">
                <a:solidFill>
                  <a:srgbClr val="888888"/>
                </a:solidFill>
                <a:latin typeface="Calibri"/>
                <a:cs typeface="Calibri"/>
              </a:rPr>
              <a:t>)</a:t>
            </a:r>
            <a:r>
              <a:rPr sz="1400" spc="5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latin typeface="Arial MT"/>
                <a:cs typeface="Arial MT"/>
              </a:rPr>
              <a:t>desconocida.</a:t>
            </a:r>
            <a:endParaRPr sz="1300" dirty="0">
              <a:latin typeface="Arial MT"/>
              <a:cs typeface="Arial MT"/>
            </a:endParaRPr>
          </a:p>
          <a:p>
            <a:pPr marL="12700" marR="5080">
              <a:lnSpc>
                <a:spcPct val="104800"/>
              </a:lnSpc>
              <a:spcBef>
                <a:spcPts val="400"/>
              </a:spcBef>
            </a:pPr>
            <a:r>
              <a:rPr sz="1300" spc="-10" dirty="0">
                <a:latin typeface="Arial MT"/>
                <a:cs typeface="Arial MT"/>
              </a:rPr>
              <a:t>Entonces,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busca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para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determinado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conjunto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888888"/>
                </a:solidFill>
                <a:latin typeface="Calibri"/>
                <a:cs typeface="Calibri"/>
              </a:rPr>
              <a:t>x</a:t>
            </a:r>
            <a:r>
              <a:rPr sz="1300" dirty="0">
                <a:latin typeface="Arial MT"/>
                <a:cs typeface="Arial MT"/>
              </a:rPr>
              <a:t>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produzca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salida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888888"/>
                </a:solidFill>
                <a:latin typeface="Arial"/>
                <a:cs typeface="Arial"/>
              </a:rPr>
              <a:t>ŷ</a:t>
            </a:r>
            <a:r>
              <a:rPr sz="1300" dirty="0">
                <a:latin typeface="Arial MT"/>
                <a:cs typeface="Arial MT"/>
              </a:rPr>
              <a:t>,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tan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parecida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como </a:t>
            </a:r>
            <a:r>
              <a:rPr sz="1300" dirty="0">
                <a:latin typeface="Arial MT"/>
                <a:cs typeface="Arial MT"/>
              </a:rPr>
              <a:t>sea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posible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400" b="1" spc="-25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800" spc="-25" dirty="0">
                <a:solidFill>
                  <a:srgbClr val="888888"/>
                </a:solidFill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  <a:p>
            <a:pPr marL="12700" marR="7620">
              <a:lnSpc>
                <a:spcPts val="2160"/>
              </a:lnSpc>
              <a:spcBef>
                <a:spcPts val="70"/>
              </a:spcBef>
            </a:pPr>
            <a:r>
              <a:rPr sz="1300" dirty="0">
                <a:latin typeface="Arial MT"/>
                <a:cs typeface="Arial MT"/>
              </a:rPr>
              <a:t>El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proceso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por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cual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toma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888888"/>
                </a:solidFill>
                <a:latin typeface="Calibri"/>
                <a:cs typeface="Calibri"/>
              </a:rPr>
              <a:t>x</a:t>
            </a:r>
            <a:r>
              <a:rPr sz="1400" b="1" spc="114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“produce”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888888"/>
                </a:solidFill>
                <a:latin typeface="Arial"/>
                <a:cs typeface="Arial"/>
              </a:rPr>
              <a:t>ŷ</a:t>
            </a:r>
            <a:r>
              <a:rPr sz="1400" b="1" spc="45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conoce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como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“Forward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propagation”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matemáticamente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se </a:t>
            </a:r>
            <a:r>
              <a:rPr sz="1300" dirty="0">
                <a:latin typeface="Arial MT"/>
                <a:cs typeface="Arial MT"/>
              </a:rPr>
              <a:t>puede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reducir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a: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888888"/>
                </a:solidFill>
                <a:latin typeface="Arial"/>
                <a:cs typeface="Arial"/>
              </a:rPr>
              <a:t>ŷ</a:t>
            </a:r>
            <a:r>
              <a:rPr sz="1400" b="1" spc="-100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888888"/>
                </a:solidFill>
                <a:latin typeface="Calibri"/>
                <a:cs typeface="Calibri"/>
              </a:rPr>
              <a:t>=</a:t>
            </a:r>
            <a:r>
              <a:rPr sz="1400" b="1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888888"/>
                </a:solidFill>
                <a:latin typeface="Calibri"/>
                <a:cs typeface="Calibri"/>
              </a:rPr>
              <a:t>NN(x,</a:t>
            </a:r>
            <a:r>
              <a:rPr sz="1400" b="1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888888"/>
                </a:solidFill>
                <a:latin typeface="Calibri"/>
                <a:cs typeface="Calibri"/>
              </a:rPr>
              <a:t>W,b)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300" dirty="0">
                <a:latin typeface="Arial MT"/>
                <a:cs typeface="Arial MT"/>
              </a:rPr>
              <a:t>Donde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888888"/>
                </a:solidFill>
                <a:latin typeface="Calibri"/>
                <a:cs typeface="Calibri"/>
              </a:rPr>
              <a:t>W</a:t>
            </a:r>
            <a:r>
              <a:rPr sz="1400" b="1" spc="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400" b="1" spc="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Arial MT"/>
                <a:cs typeface="Arial MT"/>
              </a:rPr>
              <a:t>son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parámetros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definirán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más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adelante.</a:t>
            </a:r>
            <a:endParaRPr sz="13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6453" y="994623"/>
            <a:ext cx="923925" cy="910590"/>
          </a:xfrm>
          <a:custGeom>
            <a:avLst/>
            <a:gdLst/>
            <a:ahLst/>
            <a:cxnLst/>
            <a:rect l="l" t="t" r="r" b="b"/>
            <a:pathLst>
              <a:path w="923925" h="910589">
                <a:moveTo>
                  <a:pt x="0" y="455099"/>
                </a:moveTo>
                <a:lnTo>
                  <a:pt x="2383" y="408568"/>
                </a:lnTo>
                <a:lnTo>
                  <a:pt x="9380" y="363381"/>
                </a:lnTo>
                <a:lnTo>
                  <a:pt x="20757" y="319767"/>
                </a:lnTo>
                <a:lnTo>
                  <a:pt x="36282" y="277954"/>
                </a:lnTo>
                <a:lnTo>
                  <a:pt x="55724" y="238172"/>
                </a:lnTo>
                <a:lnTo>
                  <a:pt x="78851" y="200649"/>
                </a:lnTo>
                <a:lnTo>
                  <a:pt x="105429" y="165614"/>
                </a:lnTo>
                <a:lnTo>
                  <a:pt x="135228" y="133295"/>
                </a:lnTo>
                <a:lnTo>
                  <a:pt x="168015" y="103922"/>
                </a:lnTo>
                <a:lnTo>
                  <a:pt x="203559" y="77723"/>
                </a:lnTo>
                <a:lnTo>
                  <a:pt x="241626" y="54928"/>
                </a:lnTo>
                <a:lnTo>
                  <a:pt x="281985" y="35764"/>
                </a:lnTo>
                <a:lnTo>
                  <a:pt x="324404" y="20460"/>
                </a:lnTo>
                <a:lnTo>
                  <a:pt x="368651" y="9246"/>
                </a:lnTo>
                <a:lnTo>
                  <a:pt x="414493" y="2349"/>
                </a:lnTo>
                <a:lnTo>
                  <a:pt x="461699" y="0"/>
                </a:lnTo>
                <a:lnTo>
                  <a:pt x="513796" y="2904"/>
                </a:lnTo>
                <a:lnTo>
                  <a:pt x="564826" y="11496"/>
                </a:lnTo>
                <a:lnTo>
                  <a:pt x="614339" y="25589"/>
                </a:lnTo>
                <a:lnTo>
                  <a:pt x="661881" y="45001"/>
                </a:lnTo>
                <a:lnTo>
                  <a:pt x="707002" y="69545"/>
                </a:lnTo>
                <a:lnTo>
                  <a:pt x="749249" y="99038"/>
                </a:lnTo>
                <a:lnTo>
                  <a:pt x="788171" y="133295"/>
                </a:lnTo>
                <a:lnTo>
                  <a:pt x="822925" y="171660"/>
                </a:lnTo>
                <a:lnTo>
                  <a:pt x="852846" y="213304"/>
                </a:lnTo>
                <a:lnTo>
                  <a:pt x="877746" y="257779"/>
                </a:lnTo>
                <a:lnTo>
                  <a:pt x="897439" y="304642"/>
                </a:lnTo>
                <a:lnTo>
                  <a:pt x="911736" y="353447"/>
                </a:lnTo>
                <a:lnTo>
                  <a:pt x="920453" y="403748"/>
                </a:lnTo>
                <a:lnTo>
                  <a:pt x="923399" y="455099"/>
                </a:lnTo>
                <a:lnTo>
                  <a:pt x="921016" y="501631"/>
                </a:lnTo>
                <a:lnTo>
                  <a:pt x="914019" y="546818"/>
                </a:lnTo>
                <a:lnTo>
                  <a:pt x="902642" y="590432"/>
                </a:lnTo>
                <a:lnTo>
                  <a:pt x="887117" y="632245"/>
                </a:lnTo>
                <a:lnTo>
                  <a:pt x="867675" y="672027"/>
                </a:lnTo>
                <a:lnTo>
                  <a:pt x="844548" y="709550"/>
                </a:lnTo>
                <a:lnTo>
                  <a:pt x="817970" y="744585"/>
                </a:lnTo>
                <a:lnTo>
                  <a:pt x="788171" y="776904"/>
                </a:lnTo>
                <a:lnTo>
                  <a:pt x="755384" y="806277"/>
                </a:lnTo>
                <a:lnTo>
                  <a:pt x="719840" y="832476"/>
                </a:lnTo>
                <a:lnTo>
                  <a:pt x="681773" y="855271"/>
                </a:lnTo>
                <a:lnTo>
                  <a:pt x="641414" y="874435"/>
                </a:lnTo>
                <a:lnTo>
                  <a:pt x="598995" y="889739"/>
                </a:lnTo>
                <a:lnTo>
                  <a:pt x="554748" y="900953"/>
                </a:lnTo>
                <a:lnTo>
                  <a:pt x="508906" y="907850"/>
                </a:lnTo>
                <a:lnTo>
                  <a:pt x="461699" y="910199"/>
                </a:lnTo>
                <a:lnTo>
                  <a:pt x="414493" y="907850"/>
                </a:lnTo>
                <a:lnTo>
                  <a:pt x="368651" y="900953"/>
                </a:lnTo>
                <a:lnTo>
                  <a:pt x="324404" y="889739"/>
                </a:lnTo>
                <a:lnTo>
                  <a:pt x="281985" y="874435"/>
                </a:lnTo>
                <a:lnTo>
                  <a:pt x="241626" y="855271"/>
                </a:lnTo>
                <a:lnTo>
                  <a:pt x="203559" y="832476"/>
                </a:lnTo>
                <a:lnTo>
                  <a:pt x="168015" y="806277"/>
                </a:lnTo>
                <a:lnTo>
                  <a:pt x="135228" y="776904"/>
                </a:lnTo>
                <a:lnTo>
                  <a:pt x="105429" y="744585"/>
                </a:lnTo>
                <a:lnTo>
                  <a:pt x="78851" y="709550"/>
                </a:lnTo>
                <a:lnTo>
                  <a:pt x="55724" y="672027"/>
                </a:lnTo>
                <a:lnTo>
                  <a:pt x="36282" y="632245"/>
                </a:lnTo>
                <a:lnTo>
                  <a:pt x="20757" y="590432"/>
                </a:lnTo>
                <a:lnTo>
                  <a:pt x="9380" y="546818"/>
                </a:lnTo>
                <a:lnTo>
                  <a:pt x="2383" y="501631"/>
                </a:lnTo>
                <a:lnTo>
                  <a:pt x="0" y="45509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6453" y="3336509"/>
            <a:ext cx="923925" cy="910590"/>
          </a:xfrm>
          <a:custGeom>
            <a:avLst/>
            <a:gdLst/>
            <a:ahLst/>
            <a:cxnLst/>
            <a:rect l="l" t="t" r="r" b="b"/>
            <a:pathLst>
              <a:path w="923925" h="910589">
                <a:moveTo>
                  <a:pt x="0" y="455099"/>
                </a:moveTo>
                <a:lnTo>
                  <a:pt x="2383" y="408568"/>
                </a:lnTo>
                <a:lnTo>
                  <a:pt x="9380" y="363381"/>
                </a:lnTo>
                <a:lnTo>
                  <a:pt x="20757" y="319767"/>
                </a:lnTo>
                <a:lnTo>
                  <a:pt x="36282" y="277954"/>
                </a:lnTo>
                <a:lnTo>
                  <a:pt x="55724" y="238172"/>
                </a:lnTo>
                <a:lnTo>
                  <a:pt x="78851" y="200649"/>
                </a:lnTo>
                <a:lnTo>
                  <a:pt x="105429" y="165614"/>
                </a:lnTo>
                <a:lnTo>
                  <a:pt x="135228" y="133295"/>
                </a:lnTo>
                <a:lnTo>
                  <a:pt x="168015" y="103922"/>
                </a:lnTo>
                <a:lnTo>
                  <a:pt x="203559" y="77723"/>
                </a:lnTo>
                <a:lnTo>
                  <a:pt x="241626" y="54928"/>
                </a:lnTo>
                <a:lnTo>
                  <a:pt x="281985" y="35764"/>
                </a:lnTo>
                <a:lnTo>
                  <a:pt x="324404" y="20460"/>
                </a:lnTo>
                <a:lnTo>
                  <a:pt x="368651" y="9246"/>
                </a:lnTo>
                <a:lnTo>
                  <a:pt x="414493" y="2349"/>
                </a:lnTo>
                <a:lnTo>
                  <a:pt x="461699" y="0"/>
                </a:lnTo>
                <a:lnTo>
                  <a:pt x="513796" y="2904"/>
                </a:lnTo>
                <a:lnTo>
                  <a:pt x="564826" y="11496"/>
                </a:lnTo>
                <a:lnTo>
                  <a:pt x="614339" y="25589"/>
                </a:lnTo>
                <a:lnTo>
                  <a:pt x="661881" y="45001"/>
                </a:lnTo>
                <a:lnTo>
                  <a:pt x="707002" y="69545"/>
                </a:lnTo>
                <a:lnTo>
                  <a:pt x="749249" y="99038"/>
                </a:lnTo>
                <a:lnTo>
                  <a:pt x="788171" y="133295"/>
                </a:lnTo>
                <a:lnTo>
                  <a:pt x="822925" y="171660"/>
                </a:lnTo>
                <a:lnTo>
                  <a:pt x="852846" y="213304"/>
                </a:lnTo>
                <a:lnTo>
                  <a:pt x="877746" y="257779"/>
                </a:lnTo>
                <a:lnTo>
                  <a:pt x="897439" y="304642"/>
                </a:lnTo>
                <a:lnTo>
                  <a:pt x="911736" y="353447"/>
                </a:lnTo>
                <a:lnTo>
                  <a:pt x="920453" y="403748"/>
                </a:lnTo>
                <a:lnTo>
                  <a:pt x="923399" y="455099"/>
                </a:lnTo>
                <a:lnTo>
                  <a:pt x="921016" y="501631"/>
                </a:lnTo>
                <a:lnTo>
                  <a:pt x="914019" y="546818"/>
                </a:lnTo>
                <a:lnTo>
                  <a:pt x="902642" y="590432"/>
                </a:lnTo>
                <a:lnTo>
                  <a:pt x="887117" y="632245"/>
                </a:lnTo>
                <a:lnTo>
                  <a:pt x="867675" y="672027"/>
                </a:lnTo>
                <a:lnTo>
                  <a:pt x="844548" y="709550"/>
                </a:lnTo>
                <a:lnTo>
                  <a:pt x="817970" y="744585"/>
                </a:lnTo>
                <a:lnTo>
                  <a:pt x="788171" y="776904"/>
                </a:lnTo>
                <a:lnTo>
                  <a:pt x="755384" y="806277"/>
                </a:lnTo>
                <a:lnTo>
                  <a:pt x="719840" y="832476"/>
                </a:lnTo>
                <a:lnTo>
                  <a:pt x="681773" y="855271"/>
                </a:lnTo>
                <a:lnTo>
                  <a:pt x="641414" y="874435"/>
                </a:lnTo>
                <a:lnTo>
                  <a:pt x="598995" y="889739"/>
                </a:lnTo>
                <a:lnTo>
                  <a:pt x="554748" y="900953"/>
                </a:lnTo>
                <a:lnTo>
                  <a:pt x="508906" y="907850"/>
                </a:lnTo>
                <a:lnTo>
                  <a:pt x="461699" y="910199"/>
                </a:lnTo>
                <a:lnTo>
                  <a:pt x="414493" y="907850"/>
                </a:lnTo>
                <a:lnTo>
                  <a:pt x="368651" y="900953"/>
                </a:lnTo>
                <a:lnTo>
                  <a:pt x="324404" y="889739"/>
                </a:lnTo>
                <a:lnTo>
                  <a:pt x="281985" y="874435"/>
                </a:lnTo>
                <a:lnTo>
                  <a:pt x="241626" y="855271"/>
                </a:lnTo>
                <a:lnTo>
                  <a:pt x="203559" y="832476"/>
                </a:lnTo>
                <a:lnTo>
                  <a:pt x="168015" y="806277"/>
                </a:lnTo>
                <a:lnTo>
                  <a:pt x="135228" y="776904"/>
                </a:lnTo>
                <a:lnTo>
                  <a:pt x="105429" y="744585"/>
                </a:lnTo>
                <a:lnTo>
                  <a:pt x="78851" y="709550"/>
                </a:lnTo>
                <a:lnTo>
                  <a:pt x="55724" y="672027"/>
                </a:lnTo>
                <a:lnTo>
                  <a:pt x="36282" y="632245"/>
                </a:lnTo>
                <a:lnTo>
                  <a:pt x="20757" y="590432"/>
                </a:lnTo>
                <a:lnTo>
                  <a:pt x="9380" y="546818"/>
                </a:lnTo>
                <a:lnTo>
                  <a:pt x="2383" y="501631"/>
                </a:lnTo>
                <a:lnTo>
                  <a:pt x="0" y="45509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96820" y="3336509"/>
            <a:ext cx="923925" cy="910590"/>
          </a:xfrm>
          <a:custGeom>
            <a:avLst/>
            <a:gdLst/>
            <a:ahLst/>
            <a:cxnLst/>
            <a:rect l="l" t="t" r="r" b="b"/>
            <a:pathLst>
              <a:path w="923925" h="910589">
                <a:moveTo>
                  <a:pt x="0" y="455099"/>
                </a:moveTo>
                <a:lnTo>
                  <a:pt x="2383" y="408568"/>
                </a:lnTo>
                <a:lnTo>
                  <a:pt x="9380" y="363381"/>
                </a:lnTo>
                <a:lnTo>
                  <a:pt x="20757" y="319767"/>
                </a:lnTo>
                <a:lnTo>
                  <a:pt x="36282" y="277954"/>
                </a:lnTo>
                <a:lnTo>
                  <a:pt x="55724" y="238172"/>
                </a:lnTo>
                <a:lnTo>
                  <a:pt x="78851" y="200649"/>
                </a:lnTo>
                <a:lnTo>
                  <a:pt x="105429" y="165614"/>
                </a:lnTo>
                <a:lnTo>
                  <a:pt x="135228" y="133295"/>
                </a:lnTo>
                <a:lnTo>
                  <a:pt x="168015" y="103922"/>
                </a:lnTo>
                <a:lnTo>
                  <a:pt x="203559" y="77723"/>
                </a:lnTo>
                <a:lnTo>
                  <a:pt x="241626" y="54928"/>
                </a:lnTo>
                <a:lnTo>
                  <a:pt x="281985" y="35764"/>
                </a:lnTo>
                <a:lnTo>
                  <a:pt x="324404" y="20460"/>
                </a:lnTo>
                <a:lnTo>
                  <a:pt x="368651" y="9246"/>
                </a:lnTo>
                <a:lnTo>
                  <a:pt x="414493" y="2349"/>
                </a:lnTo>
                <a:lnTo>
                  <a:pt x="461699" y="0"/>
                </a:lnTo>
                <a:lnTo>
                  <a:pt x="513796" y="2904"/>
                </a:lnTo>
                <a:lnTo>
                  <a:pt x="564826" y="11496"/>
                </a:lnTo>
                <a:lnTo>
                  <a:pt x="614339" y="25589"/>
                </a:lnTo>
                <a:lnTo>
                  <a:pt x="661881" y="45001"/>
                </a:lnTo>
                <a:lnTo>
                  <a:pt x="707002" y="69545"/>
                </a:lnTo>
                <a:lnTo>
                  <a:pt x="749249" y="99038"/>
                </a:lnTo>
                <a:lnTo>
                  <a:pt x="788171" y="133295"/>
                </a:lnTo>
                <a:lnTo>
                  <a:pt x="822925" y="171660"/>
                </a:lnTo>
                <a:lnTo>
                  <a:pt x="852846" y="213304"/>
                </a:lnTo>
                <a:lnTo>
                  <a:pt x="877746" y="257779"/>
                </a:lnTo>
                <a:lnTo>
                  <a:pt x="897439" y="304642"/>
                </a:lnTo>
                <a:lnTo>
                  <a:pt x="911736" y="353447"/>
                </a:lnTo>
                <a:lnTo>
                  <a:pt x="920453" y="403748"/>
                </a:lnTo>
                <a:lnTo>
                  <a:pt x="923399" y="455099"/>
                </a:lnTo>
                <a:lnTo>
                  <a:pt x="921016" y="501631"/>
                </a:lnTo>
                <a:lnTo>
                  <a:pt x="914019" y="546818"/>
                </a:lnTo>
                <a:lnTo>
                  <a:pt x="902642" y="590432"/>
                </a:lnTo>
                <a:lnTo>
                  <a:pt x="887117" y="632245"/>
                </a:lnTo>
                <a:lnTo>
                  <a:pt x="867675" y="672027"/>
                </a:lnTo>
                <a:lnTo>
                  <a:pt x="844548" y="709550"/>
                </a:lnTo>
                <a:lnTo>
                  <a:pt x="817970" y="744585"/>
                </a:lnTo>
                <a:lnTo>
                  <a:pt x="788171" y="776904"/>
                </a:lnTo>
                <a:lnTo>
                  <a:pt x="755384" y="806277"/>
                </a:lnTo>
                <a:lnTo>
                  <a:pt x="719840" y="832476"/>
                </a:lnTo>
                <a:lnTo>
                  <a:pt x="681773" y="855271"/>
                </a:lnTo>
                <a:lnTo>
                  <a:pt x="641414" y="874435"/>
                </a:lnTo>
                <a:lnTo>
                  <a:pt x="598995" y="889739"/>
                </a:lnTo>
                <a:lnTo>
                  <a:pt x="554748" y="900953"/>
                </a:lnTo>
                <a:lnTo>
                  <a:pt x="508906" y="907850"/>
                </a:lnTo>
                <a:lnTo>
                  <a:pt x="461699" y="910199"/>
                </a:lnTo>
                <a:lnTo>
                  <a:pt x="414493" y="907850"/>
                </a:lnTo>
                <a:lnTo>
                  <a:pt x="368651" y="900953"/>
                </a:lnTo>
                <a:lnTo>
                  <a:pt x="324404" y="889739"/>
                </a:lnTo>
                <a:lnTo>
                  <a:pt x="281985" y="874435"/>
                </a:lnTo>
                <a:lnTo>
                  <a:pt x="241626" y="855271"/>
                </a:lnTo>
                <a:lnTo>
                  <a:pt x="203559" y="832476"/>
                </a:lnTo>
                <a:lnTo>
                  <a:pt x="168015" y="806277"/>
                </a:lnTo>
                <a:lnTo>
                  <a:pt x="135228" y="776904"/>
                </a:lnTo>
                <a:lnTo>
                  <a:pt x="105429" y="744585"/>
                </a:lnTo>
                <a:lnTo>
                  <a:pt x="78851" y="709550"/>
                </a:lnTo>
                <a:lnTo>
                  <a:pt x="55724" y="672027"/>
                </a:lnTo>
                <a:lnTo>
                  <a:pt x="36282" y="632245"/>
                </a:lnTo>
                <a:lnTo>
                  <a:pt x="20757" y="590432"/>
                </a:lnTo>
                <a:lnTo>
                  <a:pt x="9380" y="546818"/>
                </a:lnTo>
                <a:lnTo>
                  <a:pt x="2383" y="501631"/>
                </a:lnTo>
                <a:lnTo>
                  <a:pt x="0" y="45509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6527" y="4854745"/>
            <a:ext cx="923925" cy="910590"/>
          </a:xfrm>
          <a:custGeom>
            <a:avLst/>
            <a:gdLst/>
            <a:ahLst/>
            <a:cxnLst/>
            <a:rect l="l" t="t" r="r" b="b"/>
            <a:pathLst>
              <a:path w="923925" h="910589">
                <a:moveTo>
                  <a:pt x="0" y="455099"/>
                </a:moveTo>
                <a:lnTo>
                  <a:pt x="2383" y="408568"/>
                </a:lnTo>
                <a:lnTo>
                  <a:pt x="9380" y="363381"/>
                </a:lnTo>
                <a:lnTo>
                  <a:pt x="20757" y="319767"/>
                </a:lnTo>
                <a:lnTo>
                  <a:pt x="36282" y="277954"/>
                </a:lnTo>
                <a:lnTo>
                  <a:pt x="55724" y="238172"/>
                </a:lnTo>
                <a:lnTo>
                  <a:pt x="78851" y="200649"/>
                </a:lnTo>
                <a:lnTo>
                  <a:pt x="105429" y="165614"/>
                </a:lnTo>
                <a:lnTo>
                  <a:pt x="135228" y="133295"/>
                </a:lnTo>
                <a:lnTo>
                  <a:pt x="168015" y="103922"/>
                </a:lnTo>
                <a:lnTo>
                  <a:pt x="203559" y="77724"/>
                </a:lnTo>
                <a:lnTo>
                  <a:pt x="241626" y="54928"/>
                </a:lnTo>
                <a:lnTo>
                  <a:pt x="281985" y="35764"/>
                </a:lnTo>
                <a:lnTo>
                  <a:pt x="324404" y="20460"/>
                </a:lnTo>
                <a:lnTo>
                  <a:pt x="368651" y="9246"/>
                </a:lnTo>
                <a:lnTo>
                  <a:pt x="414493" y="2349"/>
                </a:lnTo>
                <a:lnTo>
                  <a:pt x="461699" y="0"/>
                </a:lnTo>
                <a:lnTo>
                  <a:pt x="513796" y="2904"/>
                </a:lnTo>
                <a:lnTo>
                  <a:pt x="564826" y="11496"/>
                </a:lnTo>
                <a:lnTo>
                  <a:pt x="614339" y="25589"/>
                </a:lnTo>
                <a:lnTo>
                  <a:pt x="661881" y="45001"/>
                </a:lnTo>
                <a:lnTo>
                  <a:pt x="707002" y="69545"/>
                </a:lnTo>
                <a:lnTo>
                  <a:pt x="749249" y="99038"/>
                </a:lnTo>
                <a:lnTo>
                  <a:pt x="788171" y="133295"/>
                </a:lnTo>
                <a:lnTo>
                  <a:pt x="822925" y="171660"/>
                </a:lnTo>
                <a:lnTo>
                  <a:pt x="852845" y="213304"/>
                </a:lnTo>
                <a:lnTo>
                  <a:pt x="877746" y="257779"/>
                </a:lnTo>
                <a:lnTo>
                  <a:pt x="897438" y="304642"/>
                </a:lnTo>
                <a:lnTo>
                  <a:pt x="911736" y="353447"/>
                </a:lnTo>
                <a:lnTo>
                  <a:pt x="920453" y="403748"/>
                </a:lnTo>
                <a:lnTo>
                  <a:pt x="923399" y="455099"/>
                </a:lnTo>
                <a:lnTo>
                  <a:pt x="921016" y="501631"/>
                </a:lnTo>
                <a:lnTo>
                  <a:pt x="914019" y="546818"/>
                </a:lnTo>
                <a:lnTo>
                  <a:pt x="902642" y="590432"/>
                </a:lnTo>
                <a:lnTo>
                  <a:pt x="887117" y="632245"/>
                </a:lnTo>
                <a:lnTo>
                  <a:pt x="867675" y="672027"/>
                </a:lnTo>
                <a:lnTo>
                  <a:pt x="844548" y="709550"/>
                </a:lnTo>
                <a:lnTo>
                  <a:pt x="817970" y="744585"/>
                </a:lnTo>
                <a:lnTo>
                  <a:pt x="788171" y="776904"/>
                </a:lnTo>
                <a:lnTo>
                  <a:pt x="755384" y="806277"/>
                </a:lnTo>
                <a:lnTo>
                  <a:pt x="719840" y="832476"/>
                </a:lnTo>
                <a:lnTo>
                  <a:pt x="681773" y="855271"/>
                </a:lnTo>
                <a:lnTo>
                  <a:pt x="641414" y="874436"/>
                </a:lnTo>
                <a:lnTo>
                  <a:pt x="598995" y="889739"/>
                </a:lnTo>
                <a:lnTo>
                  <a:pt x="554748" y="900953"/>
                </a:lnTo>
                <a:lnTo>
                  <a:pt x="508906" y="907850"/>
                </a:lnTo>
                <a:lnTo>
                  <a:pt x="461699" y="910199"/>
                </a:lnTo>
                <a:lnTo>
                  <a:pt x="414493" y="907850"/>
                </a:lnTo>
                <a:lnTo>
                  <a:pt x="368651" y="900953"/>
                </a:lnTo>
                <a:lnTo>
                  <a:pt x="324404" y="889739"/>
                </a:lnTo>
                <a:lnTo>
                  <a:pt x="281985" y="874436"/>
                </a:lnTo>
                <a:lnTo>
                  <a:pt x="241626" y="855271"/>
                </a:lnTo>
                <a:lnTo>
                  <a:pt x="203559" y="832476"/>
                </a:lnTo>
                <a:lnTo>
                  <a:pt x="168015" y="806277"/>
                </a:lnTo>
                <a:lnTo>
                  <a:pt x="135228" y="776904"/>
                </a:lnTo>
                <a:lnTo>
                  <a:pt x="105429" y="744585"/>
                </a:lnTo>
                <a:lnTo>
                  <a:pt x="78851" y="709550"/>
                </a:lnTo>
                <a:lnTo>
                  <a:pt x="55724" y="672027"/>
                </a:lnTo>
                <a:lnTo>
                  <a:pt x="36282" y="632245"/>
                </a:lnTo>
                <a:lnTo>
                  <a:pt x="20757" y="590432"/>
                </a:lnTo>
                <a:lnTo>
                  <a:pt x="9380" y="546818"/>
                </a:lnTo>
                <a:lnTo>
                  <a:pt x="2383" y="501631"/>
                </a:lnTo>
                <a:lnTo>
                  <a:pt x="0" y="45509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51334" y="2049871"/>
            <a:ext cx="923925" cy="910590"/>
          </a:xfrm>
          <a:custGeom>
            <a:avLst/>
            <a:gdLst/>
            <a:ahLst/>
            <a:cxnLst/>
            <a:rect l="l" t="t" r="r" b="b"/>
            <a:pathLst>
              <a:path w="923925" h="910589">
                <a:moveTo>
                  <a:pt x="0" y="455099"/>
                </a:moveTo>
                <a:lnTo>
                  <a:pt x="2383" y="408568"/>
                </a:lnTo>
                <a:lnTo>
                  <a:pt x="9380" y="363381"/>
                </a:lnTo>
                <a:lnTo>
                  <a:pt x="20757" y="319767"/>
                </a:lnTo>
                <a:lnTo>
                  <a:pt x="36282" y="277954"/>
                </a:lnTo>
                <a:lnTo>
                  <a:pt x="55724" y="238172"/>
                </a:lnTo>
                <a:lnTo>
                  <a:pt x="78851" y="200649"/>
                </a:lnTo>
                <a:lnTo>
                  <a:pt x="105429" y="165614"/>
                </a:lnTo>
                <a:lnTo>
                  <a:pt x="135228" y="133295"/>
                </a:lnTo>
                <a:lnTo>
                  <a:pt x="168015" y="103922"/>
                </a:lnTo>
                <a:lnTo>
                  <a:pt x="203559" y="77723"/>
                </a:lnTo>
                <a:lnTo>
                  <a:pt x="241626" y="54928"/>
                </a:lnTo>
                <a:lnTo>
                  <a:pt x="281985" y="35764"/>
                </a:lnTo>
                <a:lnTo>
                  <a:pt x="324404" y="20460"/>
                </a:lnTo>
                <a:lnTo>
                  <a:pt x="368651" y="9246"/>
                </a:lnTo>
                <a:lnTo>
                  <a:pt x="414493" y="2349"/>
                </a:lnTo>
                <a:lnTo>
                  <a:pt x="461699" y="0"/>
                </a:lnTo>
                <a:lnTo>
                  <a:pt x="513796" y="2904"/>
                </a:lnTo>
                <a:lnTo>
                  <a:pt x="564826" y="11496"/>
                </a:lnTo>
                <a:lnTo>
                  <a:pt x="614339" y="25589"/>
                </a:lnTo>
                <a:lnTo>
                  <a:pt x="661881" y="45001"/>
                </a:lnTo>
                <a:lnTo>
                  <a:pt x="707002" y="69545"/>
                </a:lnTo>
                <a:lnTo>
                  <a:pt x="749249" y="99038"/>
                </a:lnTo>
                <a:lnTo>
                  <a:pt x="788171" y="133295"/>
                </a:lnTo>
                <a:lnTo>
                  <a:pt x="822925" y="171660"/>
                </a:lnTo>
                <a:lnTo>
                  <a:pt x="852845" y="213304"/>
                </a:lnTo>
                <a:lnTo>
                  <a:pt x="877746" y="257779"/>
                </a:lnTo>
                <a:lnTo>
                  <a:pt x="897438" y="304642"/>
                </a:lnTo>
                <a:lnTo>
                  <a:pt x="911736" y="353447"/>
                </a:lnTo>
                <a:lnTo>
                  <a:pt x="920453" y="403748"/>
                </a:lnTo>
                <a:lnTo>
                  <a:pt x="923399" y="455099"/>
                </a:lnTo>
                <a:lnTo>
                  <a:pt x="921016" y="501631"/>
                </a:lnTo>
                <a:lnTo>
                  <a:pt x="914019" y="546818"/>
                </a:lnTo>
                <a:lnTo>
                  <a:pt x="902642" y="590432"/>
                </a:lnTo>
                <a:lnTo>
                  <a:pt x="887117" y="632245"/>
                </a:lnTo>
                <a:lnTo>
                  <a:pt x="867675" y="672027"/>
                </a:lnTo>
                <a:lnTo>
                  <a:pt x="844548" y="709550"/>
                </a:lnTo>
                <a:lnTo>
                  <a:pt x="817970" y="744585"/>
                </a:lnTo>
                <a:lnTo>
                  <a:pt x="788171" y="776904"/>
                </a:lnTo>
                <a:lnTo>
                  <a:pt x="755384" y="806277"/>
                </a:lnTo>
                <a:lnTo>
                  <a:pt x="719840" y="832476"/>
                </a:lnTo>
                <a:lnTo>
                  <a:pt x="681773" y="855271"/>
                </a:lnTo>
                <a:lnTo>
                  <a:pt x="641414" y="874435"/>
                </a:lnTo>
                <a:lnTo>
                  <a:pt x="598995" y="889739"/>
                </a:lnTo>
                <a:lnTo>
                  <a:pt x="554748" y="900953"/>
                </a:lnTo>
                <a:lnTo>
                  <a:pt x="508906" y="907850"/>
                </a:lnTo>
                <a:lnTo>
                  <a:pt x="461699" y="910199"/>
                </a:lnTo>
                <a:lnTo>
                  <a:pt x="414493" y="907850"/>
                </a:lnTo>
                <a:lnTo>
                  <a:pt x="368651" y="900953"/>
                </a:lnTo>
                <a:lnTo>
                  <a:pt x="324404" y="889739"/>
                </a:lnTo>
                <a:lnTo>
                  <a:pt x="281985" y="874435"/>
                </a:lnTo>
                <a:lnTo>
                  <a:pt x="241626" y="855271"/>
                </a:lnTo>
                <a:lnTo>
                  <a:pt x="203559" y="832476"/>
                </a:lnTo>
                <a:lnTo>
                  <a:pt x="168015" y="806277"/>
                </a:lnTo>
                <a:lnTo>
                  <a:pt x="135228" y="776904"/>
                </a:lnTo>
                <a:lnTo>
                  <a:pt x="105429" y="744585"/>
                </a:lnTo>
                <a:lnTo>
                  <a:pt x="78851" y="709550"/>
                </a:lnTo>
                <a:lnTo>
                  <a:pt x="55724" y="672027"/>
                </a:lnTo>
                <a:lnTo>
                  <a:pt x="36282" y="632245"/>
                </a:lnTo>
                <a:lnTo>
                  <a:pt x="20757" y="590432"/>
                </a:lnTo>
                <a:lnTo>
                  <a:pt x="9380" y="546818"/>
                </a:lnTo>
                <a:lnTo>
                  <a:pt x="2383" y="501631"/>
                </a:lnTo>
                <a:lnTo>
                  <a:pt x="0" y="45509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600" y="3336509"/>
            <a:ext cx="923925" cy="910590"/>
          </a:xfrm>
          <a:custGeom>
            <a:avLst/>
            <a:gdLst/>
            <a:ahLst/>
            <a:cxnLst/>
            <a:rect l="l" t="t" r="r" b="b"/>
            <a:pathLst>
              <a:path w="923925" h="910589">
                <a:moveTo>
                  <a:pt x="0" y="455099"/>
                </a:moveTo>
                <a:lnTo>
                  <a:pt x="2383" y="408568"/>
                </a:lnTo>
                <a:lnTo>
                  <a:pt x="9380" y="363381"/>
                </a:lnTo>
                <a:lnTo>
                  <a:pt x="20757" y="319767"/>
                </a:lnTo>
                <a:lnTo>
                  <a:pt x="36282" y="277954"/>
                </a:lnTo>
                <a:lnTo>
                  <a:pt x="55724" y="238172"/>
                </a:lnTo>
                <a:lnTo>
                  <a:pt x="78851" y="200649"/>
                </a:lnTo>
                <a:lnTo>
                  <a:pt x="105429" y="165614"/>
                </a:lnTo>
                <a:lnTo>
                  <a:pt x="135228" y="133295"/>
                </a:lnTo>
                <a:lnTo>
                  <a:pt x="168015" y="103922"/>
                </a:lnTo>
                <a:lnTo>
                  <a:pt x="203559" y="77723"/>
                </a:lnTo>
                <a:lnTo>
                  <a:pt x="241626" y="54928"/>
                </a:lnTo>
                <a:lnTo>
                  <a:pt x="281985" y="35764"/>
                </a:lnTo>
                <a:lnTo>
                  <a:pt x="324404" y="20460"/>
                </a:lnTo>
                <a:lnTo>
                  <a:pt x="368651" y="9246"/>
                </a:lnTo>
                <a:lnTo>
                  <a:pt x="414493" y="2349"/>
                </a:lnTo>
                <a:lnTo>
                  <a:pt x="461699" y="0"/>
                </a:lnTo>
                <a:lnTo>
                  <a:pt x="513796" y="2904"/>
                </a:lnTo>
                <a:lnTo>
                  <a:pt x="564826" y="11496"/>
                </a:lnTo>
                <a:lnTo>
                  <a:pt x="614339" y="25589"/>
                </a:lnTo>
                <a:lnTo>
                  <a:pt x="661881" y="45001"/>
                </a:lnTo>
                <a:lnTo>
                  <a:pt x="707002" y="69545"/>
                </a:lnTo>
                <a:lnTo>
                  <a:pt x="749249" y="99038"/>
                </a:lnTo>
                <a:lnTo>
                  <a:pt x="788171" y="133295"/>
                </a:lnTo>
                <a:lnTo>
                  <a:pt x="822925" y="171660"/>
                </a:lnTo>
                <a:lnTo>
                  <a:pt x="852845" y="213304"/>
                </a:lnTo>
                <a:lnTo>
                  <a:pt x="877746" y="257779"/>
                </a:lnTo>
                <a:lnTo>
                  <a:pt x="897438" y="304642"/>
                </a:lnTo>
                <a:lnTo>
                  <a:pt x="911736" y="353447"/>
                </a:lnTo>
                <a:lnTo>
                  <a:pt x="920453" y="403748"/>
                </a:lnTo>
                <a:lnTo>
                  <a:pt x="923399" y="455099"/>
                </a:lnTo>
                <a:lnTo>
                  <a:pt x="921016" y="501631"/>
                </a:lnTo>
                <a:lnTo>
                  <a:pt x="914019" y="546818"/>
                </a:lnTo>
                <a:lnTo>
                  <a:pt x="902642" y="590432"/>
                </a:lnTo>
                <a:lnTo>
                  <a:pt x="887117" y="632245"/>
                </a:lnTo>
                <a:lnTo>
                  <a:pt x="867675" y="672027"/>
                </a:lnTo>
                <a:lnTo>
                  <a:pt x="844548" y="709550"/>
                </a:lnTo>
                <a:lnTo>
                  <a:pt x="817970" y="744585"/>
                </a:lnTo>
                <a:lnTo>
                  <a:pt x="788171" y="776904"/>
                </a:lnTo>
                <a:lnTo>
                  <a:pt x="755384" y="806277"/>
                </a:lnTo>
                <a:lnTo>
                  <a:pt x="719840" y="832476"/>
                </a:lnTo>
                <a:lnTo>
                  <a:pt x="681773" y="855271"/>
                </a:lnTo>
                <a:lnTo>
                  <a:pt x="641414" y="874435"/>
                </a:lnTo>
                <a:lnTo>
                  <a:pt x="598995" y="889739"/>
                </a:lnTo>
                <a:lnTo>
                  <a:pt x="554748" y="900953"/>
                </a:lnTo>
                <a:lnTo>
                  <a:pt x="508906" y="907850"/>
                </a:lnTo>
                <a:lnTo>
                  <a:pt x="461699" y="910199"/>
                </a:lnTo>
                <a:lnTo>
                  <a:pt x="414493" y="907850"/>
                </a:lnTo>
                <a:lnTo>
                  <a:pt x="368651" y="900953"/>
                </a:lnTo>
                <a:lnTo>
                  <a:pt x="324404" y="889739"/>
                </a:lnTo>
                <a:lnTo>
                  <a:pt x="281985" y="874435"/>
                </a:lnTo>
                <a:lnTo>
                  <a:pt x="241626" y="855271"/>
                </a:lnTo>
                <a:lnTo>
                  <a:pt x="203559" y="832476"/>
                </a:lnTo>
                <a:lnTo>
                  <a:pt x="168015" y="806277"/>
                </a:lnTo>
                <a:lnTo>
                  <a:pt x="135228" y="776904"/>
                </a:lnTo>
                <a:lnTo>
                  <a:pt x="105429" y="744585"/>
                </a:lnTo>
                <a:lnTo>
                  <a:pt x="78851" y="709550"/>
                </a:lnTo>
                <a:lnTo>
                  <a:pt x="55724" y="672027"/>
                </a:lnTo>
                <a:lnTo>
                  <a:pt x="36282" y="632245"/>
                </a:lnTo>
                <a:lnTo>
                  <a:pt x="20757" y="590432"/>
                </a:lnTo>
                <a:lnTo>
                  <a:pt x="9380" y="546818"/>
                </a:lnTo>
                <a:lnTo>
                  <a:pt x="2383" y="501631"/>
                </a:lnTo>
                <a:lnTo>
                  <a:pt x="0" y="45509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66453" y="5765157"/>
            <a:ext cx="923925" cy="910590"/>
          </a:xfrm>
          <a:custGeom>
            <a:avLst/>
            <a:gdLst/>
            <a:ahLst/>
            <a:cxnLst/>
            <a:rect l="l" t="t" r="r" b="b"/>
            <a:pathLst>
              <a:path w="923925" h="910590">
                <a:moveTo>
                  <a:pt x="0" y="455099"/>
                </a:moveTo>
                <a:lnTo>
                  <a:pt x="2383" y="408568"/>
                </a:lnTo>
                <a:lnTo>
                  <a:pt x="9380" y="363381"/>
                </a:lnTo>
                <a:lnTo>
                  <a:pt x="20757" y="319767"/>
                </a:lnTo>
                <a:lnTo>
                  <a:pt x="36282" y="277954"/>
                </a:lnTo>
                <a:lnTo>
                  <a:pt x="55724" y="238172"/>
                </a:lnTo>
                <a:lnTo>
                  <a:pt x="78851" y="200649"/>
                </a:lnTo>
                <a:lnTo>
                  <a:pt x="105429" y="165614"/>
                </a:lnTo>
                <a:lnTo>
                  <a:pt x="135228" y="133295"/>
                </a:lnTo>
                <a:lnTo>
                  <a:pt x="168015" y="103922"/>
                </a:lnTo>
                <a:lnTo>
                  <a:pt x="203559" y="77723"/>
                </a:lnTo>
                <a:lnTo>
                  <a:pt x="241626" y="54928"/>
                </a:lnTo>
                <a:lnTo>
                  <a:pt x="281985" y="35763"/>
                </a:lnTo>
                <a:lnTo>
                  <a:pt x="324404" y="20460"/>
                </a:lnTo>
                <a:lnTo>
                  <a:pt x="368651" y="9246"/>
                </a:lnTo>
                <a:lnTo>
                  <a:pt x="414493" y="2349"/>
                </a:lnTo>
                <a:lnTo>
                  <a:pt x="461699" y="0"/>
                </a:lnTo>
                <a:lnTo>
                  <a:pt x="513796" y="2904"/>
                </a:lnTo>
                <a:lnTo>
                  <a:pt x="564826" y="11496"/>
                </a:lnTo>
                <a:lnTo>
                  <a:pt x="614339" y="25589"/>
                </a:lnTo>
                <a:lnTo>
                  <a:pt x="661881" y="45001"/>
                </a:lnTo>
                <a:lnTo>
                  <a:pt x="707002" y="69545"/>
                </a:lnTo>
                <a:lnTo>
                  <a:pt x="749249" y="99038"/>
                </a:lnTo>
                <a:lnTo>
                  <a:pt x="788171" y="133295"/>
                </a:lnTo>
                <a:lnTo>
                  <a:pt x="822925" y="171660"/>
                </a:lnTo>
                <a:lnTo>
                  <a:pt x="852846" y="213304"/>
                </a:lnTo>
                <a:lnTo>
                  <a:pt x="877746" y="257779"/>
                </a:lnTo>
                <a:lnTo>
                  <a:pt x="897439" y="304642"/>
                </a:lnTo>
                <a:lnTo>
                  <a:pt x="911736" y="353447"/>
                </a:lnTo>
                <a:lnTo>
                  <a:pt x="920453" y="403748"/>
                </a:lnTo>
                <a:lnTo>
                  <a:pt x="923399" y="455099"/>
                </a:lnTo>
                <a:lnTo>
                  <a:pt x="921016" y="501631"/>
                </a:lnTo>
                <a:lnTo>
                  <a:pt x="914019" y="546818"/>
                </a:lnTo>
                <a:lnTo>
                  <a:pt x="902642" y="590432"/>
                </a:lnTo>
                <a:lnTo>
                  <a:pt x="887117" y="632245"/>
                </a:lnTo>
                <a:lnTo>
                  <a:pt x="867675" y="672027"/>
                </a:lnTo>
                <a:lnTo>
                  <a:pt x="844548" y="709550"/>
                </a:lnTo>
                <a:lnTo>
                  <a:pt x="817970" y="744585"/>
                </a:lnTo>
                <a:lnTo>
                  <a:pt x="788171" y="776904"/>
                </a:lnTo>
                <a:lnTo>
                  <a:pt x="755384" y="806277"/>
                </a:lnTo>
                <a:lnTo>
                  <a:pt x="719840" y="832476"/>
                </a:lnTo>
                <a:lnTo>
                  <a:pt x="681773" y="855271"/>
                </a:lnTo>
                <a:lnTo>
                  <a:pt x="641414" y="874436"/>
                </a:lnTo>
                <a:lnTo>
                  <a:pt x="598995" y="889739"/>
                </a:lnTo>
                <a:lnTo>
                  <a:pt x="554748" y="900953"/>
                </a:lnTo>
                <a:lnTo>
                  <a:pt x="508906" y="907850"/>
                </a:lnTo>
                <a:lnTo>
                  <a:pt x="461699" y="910199"/>
                </a:lnTo>
                <a:lnTo>
                  <a:pt x="414493" y="907850"/>
                </a:lnTo>
                <a:lnTo>
                  <a:pt x="368651" y="900953"/>
                </a:lnTo>
                <a:lnTo>
                  <a:pt x="324404" y="889739"/>
                </a:lnTo>
                <a:lnTo>
                  <a:pt x="281985" y="874436"/>
                </a:lnTo>
                <a:lnTo>
                  <a:pt x="241626" y="855271"/>
                </a:lnTo>
                <a:lnTo>
                  <a:pt x="203559" y="832476"/>
                </a:lnTo>
                <a:lnTo>
                  <a:pt x="168015" y="806277"/>
                </a:lnTo>
                <a:lnTo>
                  <a:pt x="135228" y="776904"/>
                </a:lnTo>
                <a:lnTo>
                  <a:pt x="105429" y="744585"/>
                </a:lnTo>
                <a:lnTo>
                  <a:pt x="78851" y="709550"/>
                </a:lnTo>
                <a:lnTo>
                  <a:pt x="55724" y="672027"/>
                </a:lnTo>
                <a:lnTo>
                  <a:pt x="36282" y="632245"/>
                </a:lnTo>
                <a:lnTo>
                  <a:pt x="20757" y="590432"/>
                </a:lnTo>
                <a:lnTo>
                  <a:pt x="9380" y="546818"/>
                </a:lnTo>
                <a:lnTo>
                  <a:pt x="2383" y="501631"/>
                </a:lnTo>
                <a:lnTo>
                  <a:pt x="0" y="45509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118238" y="2512265"/>
            <a:ext cx="999490" cy="2470150"/>
            <a:chOff x="1118238" y="2512265"/>
            <a:chExt cx="999490" cy="2470150"/>
          </a:xfrm>
        </p:grpSpPr>
        <p:sp>
          <p:nvSpPr>
            <p:cNvPr id="13" name="object 13"/>
            <p:cNvSpPr/>
            <p:nvPr/>
          </p:nvSpPr>
          <p:spPr>
            <a:xfrm>
              <a:off x="1123001" y="2554643"/>
              <a:ext cx="700405" cy="1236980"/>
            </a:xfrm>
            <a:custGeom>
              <a:avLst/>
              <a:gdLst/>
              <a:ahLst/>
              <a:cxnLst/>
              <a:rect l="l" t="t" r="r" b="b"/>
              <a:pathLst>
                <a:path w="700405" h="1236979">
                  <a:moveTo>
                    <a:pt x="0" y="1236966"/>
                  </a:moveTo>
                  <a:lnTo>
                    <a:pt x="7002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0" y="29865"/>
                  </a:lnTo>
                  <a:lnTo>
                    <a:pt x="34985" y="0"/>
                  </a:lnTo>
                  <a:lnTo>
                    <a:pt x="27382" y="4536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34985" y="0"/>
                  </a:lnTo>
                  <a:lnTo>
                    <a:pt x="0" y="29865"/>
                  </a:lnTo>
                  <a:lnTo>
                    <a:pt x="27382" y="4536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3001" y="3791610"/>
              <a:ext cx="962660" cy="1152525"/>
            </a:xfrm>
            <a:custGeom>
              <a:avLst/>
              <a:gdLst/>
              <a:ahLst/>
              <a:cxnLst/>
              <a:rect l="l" t="t" r="r" b="b"/>
              <a:pathLst>
                <a:path w="962660" h="1152525">
                  <a:moveTo>
                    <a:pt x="0" y="0"/>
                  </a:moveTo>
                  <a:lnTo>
                    <a:pt x="962076" y="115252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72999" y="493405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39777" y="43265"/>
                  </a:moveTo>
                  <a:lnTo>
                    <a:pt x="0" y="20164"/>
                  </a:lnTo>
                  <a:lnTo>
                    <a:pt x="24155" y="0"/>
                  </a:lnTo>
                  <a:lnTo>
                    <a:pt x="39777" y="432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72999" y="493405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0" y="20164"/>
                  </a:moveTo>
                  <a:lnTo>
                    <a:pt x="39777" y="43265"/>
                  </a:lnTo>
                  <a:lnTo>
                    <a:pt x="24155" y="0"/>
                  </a:lnTo>
                  <a:lnTo>
                    <a:pt x="0" y="201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443464" y="1778124"/>
            <a:ext cx="2255520" cy="4444365"/>
            <a:chOff x="2443464" y="1778124"/>
            <a:chExt cx="2255520" cy="4444365"/>
          </a:xfrm>
        </p:grpSpPr>
        <p:sp>
          <p:nvSpPr>
            <p:cNvPr id="20" name="object 20"/>
            <p:cNvSpPr/>
            <p:nvPr/>
          </p:nvSpPr>
          <p:spPr>
            <a:xfrm>
              <a:off x="2775082" y="2505005"/>
              <a:ext cx="1875789" cy="939800"/>
            </a:xfrm>
            <a:custGeom>
              <a:avLst/>
              <a:gdLst/>
              <a:ahLst/>
              <a:cxnLst/>
              <a:rect l="l" t="t" r="r" b="b"/>
              <a:pathLst>
                <a:path w="1875789" h="939800">
                  <a:moveTo>
                    <a:pt x="0" y="0"/>
                  </a:moveTo>
                  <a:lnTo>
                    <a:pt x="1875499" y="93920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45694" y="33422"/>
                  </a:moveTo>
                  <a:lnTo>
                    <a:pt x="0" y="28134"/>
                  </a:lnTo>
                  <a:lnTo>
                    <a:pt x="14089" y="0"/>
                  </a:lnTo>
                  <a:lnTo>
                    <a:pt x="45694" y="33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0" y="28134"/>
                  </a:moveTo>
                  <a:lnTo>
                    <a:pt x="45694" y="33422"/>
                  </a:lnTo>
                  <a:lnTo>
                    <a:pt x="14089" y="0"/>
                  </a:lnTo>
                  <a:lnTo>
                    <a:pt x="0" y="281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39505" y="2826775"/>
              <a:ext cx="2030730" cy="3024505"/>
            </a:xfrm>
            <a:custGeom>
              <a:avLst/>
              <a:gdLst/>
              <a:ahLst/>
              <a:cxnLst/>
              <a:rect l="l" t="t" r="r" b="b"/>
              <a:pathLst>
                <a:path w="2030729" h="3024504">
                  <a:moveTo>
                    <a:pt x="0" y="0"/>
                  </a:moveTo>
                  <a:lnTo>
                    <a:pt x="2030344" y="30242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56787" y="584225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155" y="44656"/>
                  </a:moveTo>
                  <a:lnTo>
                    <a:pt x="0" y="17538"/>
                  </a:lnTo>
                  <a:lnTo>
                    <a:pt x="26123" y="0"/>
                  </a:lnTo>
                  <a:lnTo>
                    <a:pt x="37155" y="446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56787" y="584225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538"/>
                  </a:moveTo>
                  <a:lnTo>
                    <a:pt x="37155" y="44656"/>
                  </a:lnTo>
                  <a:lnTo>
                    <a:pt x="26123" y="0"/>
                  </a:lnTo>
                  <a:lnTo>
                    <a:pt x="0" y="1753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48226" y="1817783"/>
              <a:ext cx="2219960" cy="3037205"/>
            </a:xfrm>
            <a:custGeom>
              <a:avLst/>
              <a:gdLst/>
              <a:ahLst/>
              <a:cxnLst/>
              <a:rect l="l" t="t" r="r" b="b"/>
              <a:pathLst>
                <a:path w="2219960" h="3037204">
                  <a:moveTo>
                    <a:pt x="0" y="3036961"/>
                  </a:moveTo>
                  <a:lnTo>
                    <a:pt x="221987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0" y="25612"/>
                  </a:lnTo>
                  <a:lnTo>
                    <a:pt x="38208" y="0"/>
                  </a:lnTo>
                  <a:lnTo>
                    <a:pt x="25402" y="441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38208" y="0"/>
                  </a:lnTo>
                  <a:lnTo>
                    <a:pt x="0" y="25612"/>
                  </a:lnTo>
                  <a:lnTo>
                    <a:pt x="25402" y="4418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74698" y="4137159"/>
              <a:ext cx="1875155" cy="850900"/>
            </a:xfrm>
            <a:custGeom>
              <a:avLst/>
              <a:gdLst/>
              <a:ahLst/>
              <a:cxnLst/>
              <a:rect l="l" t="t" r="r" b="b"/>
              <a:pathLst>
                <a:path w="1875154" h="850900">
                  <a:moveTo>
                    <a:pt x="0" y="850881"/>
                  </a:moveTo>
                  <a:lnTo>
                    <a:pt x="187485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43054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0" y="3537"/>
                  </a:lnTo>
                  <a:lnTo>
                    <a:pt x="45862" y="0"/>
                  </a:lnTo>
                  <a:lnTo>
                    <a:pt x="13003" y="321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43054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45862" y="0"/>
                  </a:lnTo>
                  <a:lnTo>
                    <a:pt x="0" y="3537"/>
                  </a:lnTo>
                  <a:lnTo>
                    <a:pt x="13003" y="321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74698" y="5631649"/>
              <a:ext cx="1737995" cy="570865"/>
            </a:xfrm>
            <a:custGeom>
              <a:avLst/>
              <a:gdLst/>
              <a:ahLst/>
              <a:cxnLst/>
              <a:rect l="l" t="t" r="r" b="b"/>
              <a:pathLst>
                <a:path w="1737995" h="570864">
                  <a:moveTo>
                    <a:pt x="0" y="0"/>
                  </a:moveTo>
                  <a:lnTo>
                    <a:pt x="1737604" y="57076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9819" y="0"/>
                  </a:lnTo>
                  <a:lnTo>
                    <a:pt x="45976" y="28436"/>
                  </a:lnTo>
                  <a:lnTo>
                    <a:pt x="0" y="2989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45976" y="28436"/>
                  </a:lnTo>
                  <a:lnTo>
                    <a:pt x="9819" y="0"/>
                  </a:lnTo>
                  <a:lnTo>
                    <a:pt x="0" y="2989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485091" y="1444960"/>
            <a:ext cx="1344295" cy="2018664"/>
            <a:chOff x="5485091" y="1444960"/>
            <a:chExt cx="1344295" cy="2018664"/>
          </a:xfrm>
        </p:grpSpPr>
        <p:sp>
          <p:nvSpPr>
            <p:cNvPr id="36" name="object 36"/>
            <p:cNvSpPr/>
            <p:nvPr/>
          </p:nvSpPr>
          <p:spPr>
            <a:xfrm>
              <a:off x="5489854" y="1449723"/>
              <a:ext cx="1310640" cy="1972945"/>
            </a:xfrm>
            <a:custGeom>
              <a:avLst/>
              <a:gdLst/>
              <a:ahLst/>
              <a:cxnLst/>
              <a:rect l="l" t="t" r="r" b="b"/>
              <a:pathLst>
                <a:path w="1310640" h="1972945">
                  <a:moveTo>
                    <a:pt x="0" y="0"/>
                  </a:moveTo>
                  <a:lnTo>
                    <a:pt x="1310573" y="19725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37024" y="44709"/>
                  </a:moveTo>
                  <a:lnTo>
                    <a:pt x="0" y="17412"/>
                  </a:lnTo>
                  <a:lnTo>
                    <a:pt x="26208" y="0"/>
                  </a:lnTo>
                  <a:lnTo>
                    <a:pt x="37024" y="44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0" y="17412"/>
                  </a:moveTo>
                  <a:lnTo>
                    <a:pt x="37024" y="44709"/>
                  </a:lnTo>
                  <a:lnTo>
                    <a:pt x="26208" y="0"/>
                  </a:lnTo>
                  <a:lnTo>
                    <a:pt x="0" y="174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489854" y="3771115"/>
            <a:ext cx="1198245" cy="41275"/>
            <a:chOff x="5489854" y="3771115"/>
            <a:chExt cx="1198245" cy="41275"/>
          </a:xfrm>
        </p:grpSpPr>
        <p:sp>
          <p:nvSpPr>
            <p:cNvPr id="40" name="object 40"/>
            <p:cNvSpPr/>
            <p:nvPr/>
          </p:nvSpPr>
          <p:spPr>
            <a:xfrm>
              <a:off x="5489854" y="3791610"/>
              <a:ext cx="1149985" cy="0"/>
            </a:xfrm>
            <a:custGeom>
              <a:avLst/>
              <a:gdLst/>
              <a:ahLst/>
              <a:cxnLst/>
              <a:rect l="l" t="t" r="r" b="b"/>
              <a:pathLst>
                <a:path w="1149984">
                  <a:moveTo>
                    <a:pt x="0" y="0"/>
                  </a:moveTo>
                  <a:lnTo>
                    <a:pt x="1149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39604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39604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485091" y="4120338"/>
            <a:ext cx="1344295" cy="2105025"/>
            <a:chOff x="5485091" y="4120338"/>
            <a:chExt cx="1344295" cy="2105025"/>
          </a:xfrm>
        </p:grpSpPr>
        <p:sp>
          <p:nvSpPr>
            <p:cNvPr id="44" name="object 44"/>
            <p:cNvSpPr/>
            <p:nvPr/>
          </p:nvSpPr>
          <p:spPr>
            <a:xfrm>
              <a:off x="5489854" y="4161557"/>
              <a:ext cx="1311910" cy="2059305"/>
            </a:xfrm>
            <a:custGeom>
              <a:avLst/>
              <a:gdLst/>
              <a:ahLst/>
              <a:cxnLst/>
              <a:rect l="l" t="t" r="r" b="b"/>
              <a:pathLst>
                <a:path w="1311909" h="2059304">
                  <a:moveTo>
                    <a:pt x="0" y="2058699"/>
                  </a:moveTo>
                  <a:lnTo>
                    <a:pt x="131149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788079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0" y="28002"/>
                  </a:lnTo>
                  <a:lnTo>
                    <a:pt x="36493" y="0"/>
                  </a:lnTo>
                  <a:lnTo>
                    <a:pt x="26538" y="449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88079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36493" y="0"/>
                  </a:lnTo>
                  <a:lnTo>
                    <a:pt x="0" y="28002"/>
                  </a:lnTo>
                  <a:lnTo>
                    <a:pt x="26538" y="449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9273" y="3106312"/>
            <a:ext cx="10274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Dato</a:t>
            </a:r>
            <a:r>
              <a:rPr sz="1100" i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sz="1100" i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entrada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85313" y="980335"/>
            <a:ext cx="7449820" cy="5709920"/>
            <a:chOff x="185313" y="980335"/>
            <a:chExt cx="7449820" cy="5709920"/>
          </a:xfrm>
        </p:grpSpPr>
        <p:sp>
          <p:nvSpPr>
            <p:cNvPr id="49" name="object 49"/>
            <p:cNvSpPr/>
            <p:nvPr/>
          </p:nvSpPr>
          <p:spPr>
            <a:xfrm>
              <a:off x="199600" y="994623"/>
              <a:ext cx="7421245" cy="5681345"/>
            </a:xfrm>
            <a:custGeom>
              <a:avLst/>
              <a:gdLst/>
              <a:ahLst/>
              <a:cxnLst/>
              <a:rect l="l" t="t" r="r" b="b"/>
              <a:pathLst>
                <a:path w="7421245" h="5681345">
                  <a:moveTo>
                    <a:pt x="4366852" y="455099"/>
                  </a:moveTo>
                  <a:lnTo>
                    <a:pt x="4369236" y="408568"/>
                  </a:lnTo>
                  <a:lnTo>
                    <a:pt x="4376233" y="363381"/>
                  </a:lnTo>
                  <a:lnTo>
                    <a:pt x="4387610" y="319767"/>
                  </a:lnTo>
                  <a:lnTo>
                    <a:pt x="4403135" y="277954"/>
                  </a:lnTo>
                  <a:lnTo>
                    <a:pt x="4422577" y="238172"/>
                  </a:lnTo>
                  <a:lnTo>
                    <a:pt x="4445704" y="200649"/>
                  </a:lnTo>
                  <a:lnTo>
                    <a:pt x="4472282" y="165614"/>
                  </a:lnTo>
                  <a:lnTo>
                    <a:pt x="4502081" y="133295"/>
                  </a:lnTo>
                  <a:lnTo>
                    <a:pt x="4534868" y="103922"/>
                  </a:lnTo>
                  <a:lnTo>
                    <a:pt x="4570412" y="77723"/>
                  </a:lnTo>
                  <a:lnTo>
                    <a:pt x="4608479" y="54928"/>
                  </a:lnTo>
                  <a:lnTo>
                    <a:pt x="4648838" y="35764"/>
                  </a:lnTo>
                  <a:lnTo>
                    <a:pt x="4691257" y="20460"/>
                  </a:lnTo>
                  <a:lnTo>
                    <a:pt x="4735504" y="9246"/>
                  </a:lnTo>
                  <a:lnTo>
                    <a:pt x="4781346" y="2349"/>
                  </a:lnTo>
                  <a:lnTo>
                    <a:pt x="4828552" y="0"/>
                  </a:lnTo>
                  <a:lnTo>
                    <a:pt x="4880649" y="2904"/>
                  </a:lnTo>
                  <a:lnTo>
                    <a:pt x="4931679" y="11496"/>
                  </a:lnTo>
                  <a:lnTo>
                    <a:pt x="4981192" y="25589"/>
                  </a:lnTo>
                  <a:lnTo>
                    <a:pt x="5028734" y="45001"/>
                  </a:lnTo>
                  <a:lnTo>
                    <a:pt x="5073855" y="69545"/>
                  </a:lnTo>
                  <a:lnTo>
                    <a:pt x="5116102" y="99038"/>
                  </a:lnTo>
                  <a:lnTo>
                    <a:pt x="5155024" y="133295"/>
                  </a:lnTo>
                  <a:lnTo>
                    <a:pt x="5189778" y="171660"/>
                  </a:lnTo>
                  <a:lnTo>
                    <a:pt x="5219699" y="213304"/>
                  </a:lnTo>
                  <a:lnTo>
                    <a:pt x="5244599" y="257779"/>
                  </a:lnTo>
                  <a:lnTo>
                    <a:pt x="5264292" y="304642"/>
                  </a:lnTo>
                  <a:lnTo>
                    <a:pt x="5278589" y="353447"/>
                  </a:lnTo>
                  <a:lnTo>
                    <a:pt x="5287306" y="403748"/>
                  </a:lnTo>
                  <a:lnTo>
                    <a:pt x="5290252" y="455099"/>
                  </a:lnTo>
                  <a:lnTo>
                    <a:pt x="5287869" y="501631"/>
                  </a:lnTo>
                  <a:lnTo>
                    <a:pt x="5280872" y="546818"/>
                  </a:lnTo>
                  <a:lnTo>
                    <a:pt x="5269495" y="590432"/>
                  </a:lnTo>
                  <a:lnTo>
                    <a:pt x="5253970" y="632245"/>
                  </a:lnTo>
                  <a:lnTo>
                    <a:pt x="5234528" y="672027"/>
                  </a:lnTo>
                  <a:lnTo>
                    <a:pt x="5211401" y="709550"/>
                  </a:lnTo>
                  <a:lnTo>
                    <a:pt x="5184823" y="744585"/>
                  </a:lnTo>
                  <a:lnTo>
                    <a:pt x="5155024" y="776904"/>
                  </a:lnTo>
                  <a:lnTo>
                    <a:pt x="5122237" y="806277"/>
                  </a:lnTo>
                  <a:lnTo>
                    <a:pt x="5086693" y="832476"/>
                  </a:lnTo>
                  <a:lnTo>
                    <a:pt x="5048626" y="855271"/>
                  </a:lnTo>
                  <a:lnTo>
                    <a:pt x="5008267" y="874435"/>
                  </a:lnTo>
                  <a:lnTo>
                    <a:pt x="4965848" y="889739"/>
                  </a:lnTo>
                  <a:lnTo>
                    <a:pt x="4921601" y="900953"/>
                  </a:lnTo>
                  <a:lnTo>
                    <a:pt x="4875759" y="907850"/>
                  </a:lnTo>
                  <a:lnTo>
                    <a:pt x="4828552" y="910199"/>
                  </a:lnTo>
                  <a:lnTo>
                    <a:pt x="4781346" y="907850"/>
                  </a:lnTo>
                  <a:lnTo>
                    <a:pt x="4735504" y="900953"/>
                  </a:lnTo>
                  <a:lnTo>
                    <a:pt x="4691257" y="889739"/>
                  </a:lnTo>
                  <a:lnTo>
                    <a:pt x="4648838" y="874435"/>
                  </a:lnTo>
                  <a:lnTo>
                    <a:pt x="4608479" y="855271"/>
                  </a:lnTo>
                  <a:lnTo>
                    <a:pt x="4570412" y="832476"/>
                  </a:lnTo>
                  <a:lnTo>
                    <a:pt x="4534868" y="806277"/>
                  </a:lnTo>
                  <a:lnTo>
                    <a:pt x="4502081" y="776904"/>
                  </a:lnTo>
                  <a:lnTo>
                    <a:pt x="4472282" y="744585"/>
                  </a:lnTo>
                  <a:lnTo>
                    <a:pt x="4445704" y="709550"/>
                  </a:lnTo>
                  <a:lnTo>
                    <a:pt x="4422577" y="672027"/>
                  </a:lnTo>
                  <a:lnTo>
                    <a:pt x="4403135" y="632245"/>
                  </a:lnTo>
                  <a:lnTo>
                    <a:pt x="4387610" y="590432"/>
                  </a:lnTo>
                  <a:lnTo>
                    <a:pt x="4376233" y="546818"/>
                  </a:lnTo>
                  <a:lnTo>
                    <a:pt x="4369236" y="501631"/>
                  </a:lnTo>
                  <a:lnTo>
                    <a:pt x="4366852" y="455099"/>
                  </a:lnTo>
                  <a:close/>
                </a:path>
                <a:path w="7421245" h="5681345">
                  <a:moveTo>
                    <a:pt x="4366852" y="2796986"/>
                  </a:moveTo>
                  <a:lnTo>
                    <a:pt x="4369236" y="2750455"/>
                  </a:lnTo>
                  <a:lnTo>
                    <a:pt x="4376233" y="2705268"/>
                  </a:lnTo>
                  <a:lnTo>
                    <a:pt x="4387610" y="2661654"/>
                  </a:lnTo>
                  <a:lnTo>
                    <a:pt x="4403135" y="2619841"/>
                  </a:lnTo>
                  <a:lnTo>
                    <a:pt x="4422577" y="2580059"/>
                  </a:lnTo>
                  <a:lnTo>
                    <a:pt x="4445704" y="2542536"/>
                  </a:lnTo>
                  <a:lnTo>
                    <a:pt x="4472282" y="2507501"/>
                  </a:lnTo>
                  <a:lnTo>
                    <a:pt x="4502081" y="2475182"/>
                  </a:lnTo>
                  <a:lnTo>
                    <a:pt x="4534868" y="2445809"/>
                  </a:lnTo>
                  <a:lnTo>
                    <a:pt x="4570412" y="2419610"/>
                  </a:lnTo>
                  <a:lnTo>
                    <a:pt x="4608479" y="2396815"/>
                  </a:lnTo>
                  <a:lnTo>
                    <a:pt x="4648838" y="2377651"/>
                  </a:lnTo>
                  <a:lnTo>
                    <a:pt x="4691257" y="2362347"/>
                  </a:lnTo>
                  <a:lnTo>
                    <a:pt x="4735504" y="2351133"/>
                  </a:lnTo>
                  <a:lnTo>
                    <a:pt x="4781346" y="2344236"/>
                  </a:lnTo>
                  <a:lnTo>
                    <a:pt x="4828552" y="2341886"/>
                  </a:lnTo>
                  <a:lnTo>
                    <a:pt x="4880649" y="2344791"/>
                  </a:lnTo>
                  <a:lnTo>
                    <a:pt x="4931679" y="2353383"/>
                  </a:lnTo>
                  <a:lnTo>
                    <a:pt x="4981192" y="2367476"/>
                  </a:lnTo>
                  <a:lnTo>
                    <a:pt x="5028734" y="2386888"/>
                  </a:lnTo>
                  <a:lnTo>
                    <a:pt x="5073855" y="2411432"/>
                  </a:lnTo>
                  <a:lnTo>
                    <a:pt x="5116102" y="2440925"/>
                  </a:lnTo>
                  <a:lnTo>
                    <a:pt x="5155024" y="2475182"/>
                  </a:lnTo>
                  <a:lnTo>
                    <a:pt x="5189778" y="2513547"/>
                  </a:lnTo>
                  <a:lnTo>
                    <a:pt x="5219699" y="2555191"/>
                  </a:lnTo>
                  <a:lnTo>
                    <a:pt x="5244599" y="2599666"/>
                  </a:lnTo>
                  <a:lnTo>
                    <a:pt x="5264292" y="2646529"/>
                  </a:lnTo>
                  <a:lnTo>
                    <a:pt x="5278589" y="2695334"/>
                  </a:lnTo>
                  <a:lnTo>
                    <a:pt x="5287306" y="2745635"/>
                  </a:lnTo>
                  <a:lnTo>
                    <a:pt x="5290252" y="2796986"/>
                  </a:lnTo>
                  <a:lnTo>
                    <a:pt x="5287869" y="2843518"/>
                  </a:lnTo>
                  <a:lnTo>
                    <a:pt x="5280872" y="2888705"/>
                  </a:lnTo>
                  <a:lnTo>
                    <a:pt x="5269495" y="2932319"/>
                  </a:lnTo>
                  <a:lnTo>
                    <a:pt x="5253970" y="2974132"/>
                  </a:lnTo>
                  <a:lnTo>
                    <a:pt x="5234528" y="3013914"/>
                  </a:lnTo>
                  <a:lnTo>
                    <a:pt x="5211401" y="3051437"/>
                  </a:lnTo>
                  <a:lnTo>
                    <a:pt x="5184823" y="3086472"/>
                  </a:lnTo>
                  <a:lnTo>
                    <a:pt x="5155024" y="3118791"/>
                  </a:lnTo>
                  <a:lnTo>
                    <a:pt x="5122237" y="3148164"/>
                  </a:lnTo>
                  <a:lnTo>
                    <a:pt x="5086693" y="3174363"/>
                  </a:lnTo>
                  <a:lnTo>
                    <a:pt x="5048626" y="3197158"/>
                  </a:lnTo>
                  <a:lnTo>
                    <a:pt x="5008267" y="3216322"/>
                  </a:lnTo>
                  <a:lnTo>
                    <a:pt x="4965848" y="3231626"/>
                  </a:lnTo>
                  <a:lnTo>
                    <a:pt x="4921601" y="3242840"/>
                  </a:lnTo>
                  <a:lnTo>
                    <a:pt x="4875759" y="3249737"/>
                  </a:lnTo>
                  <a:lnTo>
                    <a:pt x="4828552" y="3252086"/>
                  </a:lnTo>
                  <a:lnTo>
                    <a:pt x="4781346" y="3249737"/>
                  </a:lnTo>
                  <a:lnTo>
                    <a:pt x="4735504" y="3242840"/>
                  </a:lnTo>
                  <a:lnTo>
                    <a:pt x="4691257" y="3231626"/>
                  </a:lnTo>
                  <a:lnTo>
                    <a:pt x="4648838" y="3216322"/>
                  </a:lnTo>
                  <a:lnTo>
                    <a:pt x="4608479" y="3197158"/>
                  </a:lnTo>
                  <a:lnTo>
                    <a:pt x="4570412" y="3174363"/>
                  </a:lnTo>
                  <a:lnTo>
                    <a:pt x="4534868" y="3148164"/>
                  </a:lnTo>
                  <a:lnTo>
                    <a:pt x="4502081" y="3118791"/>
                  </a:lnTo>
                  <a:lnTo>
                    <a:pt x="4472282" y="3086472"/>
                  </a:lnTo>
                  <a:lnTo>
                    <a:pt x="4445704" y="3051437"/>
                  </a:lnTo>
                  <a:lnTo>
                    <a:pt x="4422577" y="3013914"/>
                  </a:lnTo>
                  <a:lnTo>
                    <a:pt x="4403135" y="2974132"/>
                  </a:lnTo>
                  <a:lnTo>
                    <a:pt x="4387610" y="2932319"/>
                  </a:lnTo>
                  <a:lnTo>
                    <a:pt x="4376233" y="2888705"/>
                  </a:lnTo>
                  <a:lnTo>
                    <a:pt x="4369236" y="2843518"/>
                  </a:lnTo>
                  <a:lnTo>
                    <a:pt x="4366852" y="2796986"/>
                  </a:lnTo>
                  <a:close/>
                </a:path>
                <a:path w="7421245" h="5681345">
                  <a:moveTo>
                    <a:pt x="6497219" y="2796986"/>
                  </a:moveTo>
                  <a:lnTo>
                    <a:pt x="6499603" y="2750455"/>
                  </a:lnTo>
                  <a:lnTo>
                    <a:pt x="6506600" y="2705268"/>
                  </a:lnTo>
                  <a:lnTo>
                    <a:pt x="6517977" y="2661654"/>
                  </a:lnTo>
                  <a:lnTo>
                    <a:pt x="6533502" y="2619841"/>
                  </a:lnTo>
                  <a:lnTo>
                    <a:pt x="6552944" y="2580059"/>
                  </a:lnTo>
                  <a:lnTo>
                    <a:pt x="6576071" y="2542536"/>
                  </a:lnTo>
                  <a:lnTo>
                    <a:pt x="6602649" y="2507501"/>
                  </a:lnTo>
                  <a:lnTo>
                    <a:pt x="6632448" y="2475182"/>
                  </a:lnTo>
                  <a:lnTo>
                    <a:pt x="6665235" y="2445809"/>
                  </a:lnTo>
                  <a:lnTo>
                    <a:pt x="6700779" y="2419610"/>
                  </a:lnTo>
                  <a:lnTo>
                    <a:pt x="6738846" y="2396815"/>
                  </a:lnTo>
                  <a:lnTo>
                    <a:pt x="6779205" y="2377651"/>
                  </a:lnTo>
                  <a:lnTo>
                    <a:pt x="6821624" y="2362347"/>
                  </a:lnTo>
                  <a:lnTo>
                    <a:pt x="6865871" y="2351133"/>
                  </a:lnTo>
                  <a:lnTo>
                    <a:pt x="6911713" y="2344236"/>
                  </a:lnTo>
                  <a:lnTo>
                    <a:pt x="6958919" y="2341886"/>
                  </a:lnTo>
                  <a:lnTo>
                    <a:pt x="7011016" y="2344791"/>
                  </a:lnTo>
                  <a:lnTo>
                    <a:pt x="7062046" y="2353383"/>
                  </a:lnTo>
                  <a:lnTo>
                    <a:pt x="7111559" y="2367476"/>
                  </a:lnTo>
                  <a:lnTo>
                    <a:pt x="7159101" y="2386888"/>
                  </a:lnTo>
                  <a:lnTo>
                    <a:pt x="7204222" y="2411432"/>
                  </a:lnTo>
                  <a:lnTo>
                    <a:pt x="7246469" y="2440925"/>
                  </a:lnTo>
                  <a:lnTo>
                    <a:pt x="7285391" y="2475182"/>
                  </a:lnTo>
                  <a:lnTo>
                    <a:pt x="7320145" y="2513547"/>
                  </a:lnTo>
                  <a:lnTo>
                    <a:pt x="7350066" y="2555191"/>
                  </a:lnTo>
                  <a:lnTo>
                    <a:pt x="7374966" y="2599666"/>
                  </a:lnTo>
                  <a:lnTo>
                    <a:pt x="7394659" y="2646529"/>
                  </a:lnTo>
                  <a:lnTo>
                    <a:pt x="7408956" y="2695334"/>
                  </a:lnTo>
                  <a:lnTo>
                    <a:pt x="7417673" y="2745635"/>
                  </a:lnTo>
                  <a:lnTo>
                    <a:pt x="7420619" y="2796986"/>
                  </a:lnTo>
                  <a:lnTo>
                    <a:pt x="7418236" y="2843518"/>
                  </a:lnTo>
                  <a:lnTo>
                    <a:pt x="7411239" y="2888705"/>
                  </a:lnTo>
                  <a:lnTo>
                    <a:pt x="7399862" y="2932319"/>
                  </a:lnTo>
                  <a:lnTo>
                    <a:pt x="7384337" y="2974132"/>
                  </a:lnTo>
                  <a:lnTo>
                    <a:pt x="7364895" y="3013914"/>
                  </a:lnTo>
                  <a:lnTo>
                    <a:pt x="7341768" y="3051437"/>
                  </a:lnTo>
                  <a:lnTo>
                    <a:pt x="7315190" y="3086472"/>
                  </a:lnTo>
                  <a:lnTo>
                    <a:pt x="7285391" y="3118791"/>
                  </a:lnTo>
                  <a:lnTo>
                    <a:pt x="7252604" y="3148164"/>
                  </a:lnTo>
                  <a:lnTo>
                    <a:pt x="7217060" y="3174363"/>
                  </a:lnTo>
                  <a:lnTo>
                    <a:pt x="7178993" y="3197158"/>
                  </a:lnTo>
                  <a:lnTo>
                    <a:pt x="7138634" y="3216322"/>
                  </a:lnTo>
                  <a:lnTo>
                    <a:pt x="7096215" y="3231626"/>
                  </a:lnTo>
                  <a:lnTo>
                    <a:pt x="7051968" y="3242840"/>
                  </a:lnTo>
                  <a:lnTo>
                    <a:pt x="7006126" y="3249737"/>
                  </a:lnTo>
                  <a:lnTo>
                    <a:pt x="6958919" y="3252086"/>
                  </a:lnTo>
                  <a:lnTo>
                    <a:pt x="6911713" y="3249737"/>
                  </a:lnTo>
                  <a:lnTo>
                    <a:pt x="6865871" y="3242840"/>
                  </a:lnTo>
                  <a:lnTo>
                    <a:pt x="6821624" y="3231626"/>
                  </a:lnTo>
                  <a:lnTo>
                    <a:pt x="6779205" y="3216322"/>
                  </a:lnTo>
                  <a:lnTo>
                    <a:pt x="6738846" y="3197158"/>
                  </a:lnTo>
                  <a:lnTo>
                    <a:pt x="6700779" y="3174363"/>
                  </a:lnTo>
                  <a:lnTo>
                    <a:pt x="6665235" y="3148164"/>
                  </a:lnTo>
                  <a:lnTo>
                    <a:pt x="6632448" y="3118791"/>
                  </a:lnTo>
                  <a:lnTo>
                    <a:pt x="6602649" y="3086472"/>
                  </a:lnTo>
                  <a:lnTo>
                    <a:pt x="6576071" y="3051437"/>
                  </a:lnTo>
                  <a:lnTo>
                    <a:pt x="6552944" y="3013914"/>
                  </a:lnTo>
                  <a:lnTo>
                    <a:pt x="6533502" y="2974132"/>
                  </a:lnTo>
                  <a:lnTo>
                    <a:pt x="6517977" y="2932319"/>
                  </a:lnTo>
                  <a:lnTo>
                    <a:pt x="6506600" y="2888705"/>
                  </a:lnTo>
                  <a:lnTo>
                    <a:pt x="6499603" y="2843518"/>
                  </a:lnTo>
                  <a:lnTo>
                    <a:pt x="6497219" y="2796986"/>
                  </a:lnTo>
                  <a:close/>
                </a:path>
                <a:path w="7421245" h="5681345">
                  <a:moveTo>
                    <a:pt x="1786925" y="4315221"/>
                  </a:moveTo>
                  <a:lnTo>
                    <a:pt x="1789309" y="4268690"/>
                  </a:lnTo>
                  <a:lnTo>
                    <a:pt x="1796306" y="4223503"/>
                  </a:lnTo>
                  <a:lnTo>
                    <a:pt x="1807683" y="4179889"/>
                  </a:lnTo>
                  <a:lnTo>
                    <a:pt x="1823208" y="4138076"/>
                  </a:lnTo>
                  <a:lnTo>
                    <a:pt x="1842650" y="4098294"/>
                  </a:lnTo>
                  <a:lnTo>
                    <a:pt x="1865777" y="4060771"/>
                  </a:lnTo>
                  <a:lnTo>
                    <a:pt x="1892355" y="4025736"/>
                  </a:lnTo>
                  <a:lnTo>
                    <a:pt x="1922154" y="3993417"/>
                  </a:lnTo>
                  <a:lnTo>
                    <a:pt x="1954941" y="3964044"/>
                  </a:lnTo>
                  <a:lnTo>
                    <a:pt x="1990485" y="3937845"/>
                  </a:lnTo>
                  <a:lnTo>
                    <a:pt x="2028552" y="3915050"/>
                  </a:lnTo>
                  <a:lnTo>
                    <a:pt x="2068911" y="3895886"/>
                  </a:lnTo>
                  <a:lnTo>
                    <a:pt x="2111330" y="3880582"/>
                  </a:lnTo>
                  <a:lnTo>
                    <a:pt x="2155577" y="3869368"/>
                  </a:lnTo>
                  <a:lnTo>
                    <a:pt x="2201419" y="3862471"/>
                  </a:lnTo>
                  <a:lnTo>
                    <a:pt x="2248625" y="3860121"/>
                  </a:lnTo>
                  <a:lnTo>
                    <a:pt x="2300722" y="3863026"/>
                  </a:lnTo>
                  <a:lnTo>
                    <a:pt x="2351752" y="3871618"/>
                  </a:lnTo>
                  <a:lnTo>
                    <a:pt x="2401265" y="3885711"/>
                  </a:lnTo>
                  <a:lnTo>
                    <a:pt x="2448807" y="3905123"/>
                  </a:lnTo>
                  <a:lnTo>
                    <a:pt x="2493928" y="3929667"/>
                  </a:lnTo>
                  <a:lnTo>
                    <a:pt x="2536175" y="3959160"/>
                  </a:lnTo>
                  <a:lnTo>
                    <a:pt x="2575097" y="3993417"/>
                  </a:lnTo>
                  <a:lnTo>
                    <a:pt x="2609851" y="4031782"/>
                  </a:lnTo>
                  <a:lnTo>
                    <a:pt x="2639771" y="4073426"/>
                  </a:lnTo>
                  <a:lnTo>
                    <a:pt x="2664672" y="4117901"/>
                  </a:lnTo>
                  <a:lnTo>
                    <a:pt x="2684364" y="4164764"/>
                  </a:lnTo>
                  <a:lnTo>
                    <a:pt x="2698662" y="4213569"/>
                  </a:lnTo>
                  <a:lnTo>
                    <a:pt x="2707379" y="4263870"/>
                  </a:lnTo>
                  <a:lnTo>
                    <a:pt x="2710325" y="4315221"/>
                  </a:lnTo>
                  <a:lnTo>
                    <a:pt x="2707942" y="4361753"/>
                  </a:lnTo>
                  <a:lnTo>
                    <a:pt x="2700945" y="4406940"/>
                  </a:lnTo>
                  <a:lnTo>
                    <a:pt x="2689568" y="4450554"/>
                  </a:lnTo>
                  <a:lnTo>
                    <a:pt x="2674043" y="4492367"/>
                  </a:lnTo>
                  <a:lnTo>
                    <a:pt x="2654601" y="4532149"/>
                  </a:lnTo>
                  <a:lnTo>
                    <a:pt x="2631474" y="4569672"/>
                  </a:lnTo>
                  <a:lnTo>
                    <a:pt x="2604896" y="4604707"/>
                  </a:lnTo>
                  <a:lnTo>
                    <a:pt x="2575097" y="4637026"/>
                  </a:lnTo>
                  <a:lnTo>
                    <a:pt x="2542310" y="4666399"/>
                  </a:lnTo>
                  <a:lnTo>
                    <a:pt x="2506766" y="4692598"/>
                  </a:lnTo>
                  <a:lnTo>
                    <a:pt x="2468699" y="4715393"/>
                  </a:lnTo>
                  <a:lnTo>
                    <a:pt x="2428340" y="4734557"/>
                  </a:lnTo>
                  <a:lnTo>
                    <a:pt x="2385921" y="4749861"/>
                  </a:lnTo>
                  <a:lnTo>
                    <a:pt x="2341674" y="4761075"/>
                  </a:lnTo>
                  <a:lnTo>
                    <a:pt x="2295832" y="4767972"/>
                  </a:lnTo>
                  <a:lnTo>
                    <a:pt x="2248625" y="4770321"/>
                  </a:lnTo>
                  <a:lnTo>
                    <a:pt x="2201419" y="4767972"/>
                  </a:lnTo>
                  <a:lnTo>
                    <a:pt x="2155577" y="4761075"/>
                  </a:lnTo>
                  <a:lnTo>
                    <a:pt x="2111330" y="4749861"/>
                  </a:lnTo>
                  <a:lnTo>
                    <a:pt x="2068911" y="4734557"/>
                  </a:lnTo>
                  <a:lnTo>
                    <a:pt x="2028552" y="4715393"/>
                  </a:lnTo>
                  <a:lnTo>
                    <a:pt x="1990485" y="4692598"/>
                  </a:lnTo>
                  <a:lnTo>
                    <a:pt x="1954941" y="4666399"/>
                  </a:lnTo>
                  <a:lnTo>
                    <a:pt x="1922154" y="4637026"/>
                  </a:lnTo>
                  <a:lnTo>
                    <a:pt x="1892355" y="4604707"/>
                  </a:lnTo>
                  <a:lnTo>
                    <a:pt x="1865777" y="4569672"/>
                  </a:lnTo>
                  <a:lnTo>
                    <a:pt x="1842650" y="4532149"/>
                  </a:lnTo>
                  <a:lnTo>
                    <a:pt x="1823208" y="4492367"/>
                  </a:lnTo>
                  <a:lnTo>
                    <a:pt x="1807683" y="4450554"/>
                  </a:lnTo>
                  <a:lnTo>
                    <a:pt x="1796306" y="4406940"/>
                  </a:lnTo>
                  <a:lnTo>
                    <a:pt x="1789309" y="4361753"/>
                  </a:lnTo>
                  <a:lnTo>
                    <a:pt x="1786925" y="4315221"/>
                  </a:lnTo>
                  <a:close/>
                </a:path>
                <a:path w="7421245" h="5681345">
                  <a:moveTo>
                    <a:pt x="1651732" y="1510347"/>
                  </a:moveTo>
                  <a:lnTo>
                    <a:pt x="1654116" y="1463816"/>
                  </a:lnTo>
                  <a:lnTo>
                    <a:pt x="1661113" y="1418629"/>
                  </a:lnTo>
                  <a:lnTo>
                    <a:pt x="1672490" y="1375015"/>
                  </a:lnTo>
                  <a:lnTo>
                    <a:pt x="1688015" y="1333202"/>
                  </a:lnTo>
                  <a:lnTo>
                    <a:pt x="1707457" y="1293420"/>
                  </a:lnTo>
                  <a:lnTo>
                    <a:pt x="1730584" y="1255897"/>
                  </a:lnTo>
                  <a:lnTo>
                    <a:pt x="1757162" y="1220862"/>
                  </a:lnTo>
                  <a:lnTo>
                    <a:pt x="1786961" y="1188543"/>
                  </a:lnTo>
                  <a:lnTo>
                    <a:pt x="1819748" y="1159170"/>
                  </a:lnTo>
                  <a:lnTo>
                    <a:pt x="1855292" y="1132971"/>
                  </a:lnTo>
                  <a:lnTo>
                    <a:pt x="1893359" y="1110176"/>
                  </a:lnTo>
                  <a:lnTo>
                    <a:pt x="1933718" y="1091012"/>
                  </a:lnTo>
                  <a:lnTo>
                    <a:pt x="1976137" y="1075708"/>
                  </a:lnTo>
                  <a:lnTo>
                    <a:pt x="2020384" y="1064494"/>
                  </a:lnTo>
                  <a:lnTo>
                    <a:pt x="2066226" y="1057597"/>
                  </a:lnTo>
                  <a:lnTo>
                    <a:pt x="2113432" y="1055247"/>
                  </a:lnTo>
                  <a:lnTo>
                    <a:pt x="2165529" y="1058152"/>
                  </a:lnTo>
                  <a:lnTo>
                    <a:pt x="2216559" y="1066744"/>
                  </a:lnTo>
                  <a:lnTo>
                    <a:pt x="2266072" y="1080837"/>
                  </a:lnTo>
                  <a:lnTo>
                    <a:pt x="2313614" y="1100249"/>
                  </a:lnTo>
                  <a:lnTo>
                    <a:pt x="2358735" y="1124793"/>
                  </a:lnTo>
                  <a:lnTo>
                    <a:pt x="2400982" y="1154286"/>
                  </a:lnTo>
                  <a:lnTo>
                    <a:pt x="2439904" y="1188543"/>
                  </a:lnTo>
                  <a:lnTo>
                    <a:pt x="2474658" y="1226908"/>
                  </a:lnTo>
                  <a:lnTo>
                    <a:pt x="2504578" y="1268552"/>
                  </a:lnTo>
                  <a:lnTo>
                    <a:pt x="2529479" y="1313027"/>
                  </a:lnTo>
                  <a:lnTo>
                    <a:pt x="2549171" y="1359890"/>
                  </a:lnTo>
                  <a:lnTo>
                    <a:pt x="2563469" y="1408695"/>
                  </a:lnTo>
                  <a:lnTo>
                    <a:pt x="2572186" y="1458996"/>
                  </a:lnTo>
                  <a:lnTo>
                    <a:pt x="2575132" y="1510347"/>
                  </a:lnTo>
                  <a:lnTo>
                    <a:pt x="2572749" y="1556879"/>
                  </a:lnTo>
                  <a:lnTo>
                    <a:pt x="2565752" y="1602066"/>
                  </a:lnTo>
                  <a:lnTo>
                    <a:pt x="2554375" y="1645680"/>
                  </a:lnTo>
                  <a:lnTo>
                    <a:pt x="2538850" y="1687493"/>
                  </a:lnTo>
                  <a:lnTo>
                    <a:pt x="2519408" y="1727275"/>
                  </a:lnTo>
                  <a:lnTo>
                    <a:pt x="2496281" y="1764798"/>
                  </a:lnTo>
                  <a:lnTo>
                    <a:pt x="2469703" y="1799833"/>
                  </a:lnTo>
                  <a:lnTo>
                    <a:pt x="2439904" y="1832152"/>
                  </a:lnTo>
                  <a:lnTo>
                    <a:pt x="2407117" y="1861525"/>
                  </a:lnTo>
                  <a:lnTo>
                    <a:pt x="2371573" y="1887724"/>
                  </a:lnTo>
                  <a:lnTo>
                    <a:pt x="2333506" y="1910519"/>
                  </a:lnTo>
                  <a:lnTo>
                    <a:pt x="2293147" y="1929683"/>
                  </a:lnTo>
                  <a:lnTo>
                    <a:pt x="2250728" y="1944987"/>
                  </a:lnTo>
                  <a:lnTo>
                    <a:pt x="2206481" y="1956201"/>
                  </a:lnTo>
                  <a:lnTo>
                    <a:pt x="2160639" y="1963098"/>
                  </a:lnTo>
                  <a:lnTo>
                    <a:pt x="2113432" y="1965447"/>
                  </a:lnTo>
                  <a:lnTo>
                    <a:pt x="2066226" y="1963098"/>
                  </a:lnTo>
                  <a:lnTo>
                    <a:pt x="2020384" y="1956201"/>
                  </a:lnTo>
                  <a:lnTo>
                    <a:pt x="1976137" y="1944987"/>
                  </a:lnTo>
                  <a:lnTo>
                    <a:pt x="1933718" y="1929683"/>
                  </a:lnTo>
                  <a:lnTo>
                    <a:pt x="1893359" y="1910519"/>
                  </a:lnTo>
                  <a:lnTo>
                    <a:pt x="1855292" y="1887724"/>
                  </a:lnTo>
                  <a:lnTo>
                    <a:pt x="1819748" y="1861525"/>
                  </a:lnTo>
                  <a:lnTo>
                    <a:pt x="1786961" y="1832152"/>
                  </a:lnTo>
                  <a:lnTo>
                    <a:pt x="1757162" y="1799833"/>
                  </a:lnTo>
                  <a:lnTo>
                    <a:pt x="1730584" y="1764798"/>
                  </a:lnTo>
                  <a:lnTo>
                    <a:pt x="1707457" y="1727275"/>
                  </a:lnTo>
                  <a:lnTo>
                    <a:pt x="1688015" y="1687493"/>
                  </a:lnTo>
                  <a:lnTo>
                    <a:pt x="1672490" y="1645680"/>
                  </a:lnTo>
                  <a:lnTo>
                    <a:pt x="1661113" y="1602066"/>
                  </a:lnTo>
                  <a:lnTo>
                    <a:pt x="1654116" y="1556879"/>
                  </a:lnTo>
                  <a:lnTo>
                    <a:pt x="1651732" y="1510347"/>
                  </a:lnTo>
                  <a:close/>
                </a:path>
                <a:path w="7421245" h="5681345">
                  <a:moveTo>
                    <a:pt x="0" y="2796986"/>
                  </a:moveTo>
                  <a:lnTo>
                    <a:pt x="2383" y="2750455"/>
                  </a:lnTo>
                  <a:lnTo>
                    <a:pt x="9380" y="2705268"/>
                  </a:lnTo>
                  <a:lnTo>
                    <a:pt x="20757" y="2661654"/>
                  </a:lnTo>
                  <a:lnTo>
                    <a:pt x="36282" y="2619841"/>
                  </a:lnTo>
                  <a:lnTo>
                    <a:pt x="55724" y="2580059"/>
                  </a:lnTo>
                  <a:lnTo>
                    <a:pt x="78851" y="2542536"/>
                  </a:lnTo>
                  <a:lnTo>
                    <a:pt x="105429" y="2507501"/>
                  </a:lnTo>
                  <a:lnTo>
                    <a:pt x="135228" y="2475182"/>
                  </a:lnTo>
                  <a:lnTo>
                    <a:pt x="168015" y="2445809"/>
                  </a:lnTo>
                  <a:lnTo>
                    <a:pt x="203559" y="2419610"/>
                  </a:lnTo>
                  <a:lnTo>
                    <a:pt x="241626" y="2396815"/>
                  </a:lnTo>
                  <a:lnTo>
                    <a:pt x="281985" y="2377651"/>
                  </a:lnTo>
                  <a:lnTo>
                    <a:pt x="324404" y="2362347"/>
                  </a:lnTo>
                  <a:lnTo>
                    <a:pt x="368651" y="2351133"/>
                  </a:lnTo>
                  <a:lnTo>
                    <a:pt x="414493" y="2344236"/>
                  </a:lnTo>
                  <a:lnTo>
                    <a:pt x="461699" y="2341886"/>
                  </a:lnTo>
                  <a:lnTo>
                    <a:pt x="513796" y="2344791"/>
                  </a:lnTo>
                  <a:lnTo>
                    <a:pt x="564826" y="2353383"/>
                  </a:lnTo>
                  <a:lnTo>
                    <a:pt x="614339" y="2367476"/>
                  </a:lnTo>
                  <a:lnTo>
                    <a:pt x="661881" y="2386888"/>
                  </a:lnTo>
                  <a:lnTo>
                    <a:pt x="707002" y="2411432"/>
                  </a:lnTo>
                  <a:lnTo>
                    <a:pt x="749249" y="2440925"/>
                  </a:lnTo>
                  <a:lnTo>
                    <a:pt x="788171" y="2475182"/>
                  </a:lnTo>
                  <a:lnTo>
                    <a:pt x="822925" y="2513547"/>
                  </a:lnTo>
                  <a:lnTo>
                    <a:pt x="852845" y="2555191"/>
                  </a:lnTo>
                  <a:lnTo>
                    <a:pt x="877746" y="2599666"/>
                  </a:lnTo>
                  <a:lnTo>
                    <a:pt x="897438" y="2646529"/>
                  </a:lnTo>
                  <a:lnTo>
                    <a:pt x="911736" y="2695334"/>
                  </a:lnTo>
                  <a:lnTo>
                    <a:pt x="920453" y="2745635"/>
                  </a:lnTo>
                  <a:lnTo>
                    <a:pt x="923399" y="2796986"/>
                  </a:lnTo>
                  <a:lnTo>
                    <a:pt x="921016" y="2843518"/>
                  </a:lnTo>
                  <a:lnTo>
                    <a:pt x="914019" y="2888705"/>
                  </a:lnTo>
                  <a:lnTo>
                    <a:pt x="902642" y="2932319"/>
                  </a:lnTo>
                  <a:lnTo>
                    <a:pt x="887117" y="2974132"/>
                  </a:lnTo>
                  <a:lnTo>
                    <a:pt x="867675" y="3013914"/>
                  </a:lnTo>
                  <a:lnTo>
                    <a:pt x="844548" y="3051437"/>
                  </a:lnTo>
                  <a:lnTo>
                    <a:pt x="817970" y="3086472"/>
                  </a:lnTo>
                  <a:lnTo>
                    <a:pt x="788171" y="3118791"/>
                  </a:lnTo>
                  <a:lnTo>
                    <a:pt x="755384" y="3148164"/>
                  </a:lnTo>
                  <a:lnTo>
                    <a:pt x="719840" y="3174363"/>
                  </a:lnTo>
                  <a:lnTo>
                    <a:pt x="681773" y="3197158"/>
                  </a:lnTo>
                  <a:lnTo>
                    <a:pt x="641414" y="3216322"/>
                  </a:lnTo>
                  <a:lnTo>
                    <a:pt x="598995" y="3231626"/>
                  </a:lnTo>
                  <a:lnTo>
                    <a:pt x="554748" y="3242840"/>
                  </a:lnTo>
                  <a:lnTo>
                    <a:pt x="508906" y="3249737"/>
                  </a:lnTo>
                  <a:lnTo>
                    <a:pt x="461699" y="3252086"/>
                  </a:lnTo>
                  <a:lnTo>
                    <a:pt x="414493" y="3249737"/>
                  </a:lnTo>
                  <a:lnTo>
                    <a:pt x="368651" y="3242840"/>
                  </a:lnTo>
                  <a:lnTo>
                    <a:pt x="324404" y="3231626"/>
                  </a:lnTo>
                  <a:lnTo>
                    <a:pt x="281985" y="3216322"/>
                  </a:lnTo>
                  <a:lnTo>
                    <a:pt x="241626" y="3197158"/>
                  </a:lnTo>
                  <a:lnTo>
                    <a:pt x="203559" y="3174363"/>
                  </a:lnTo>
                  <a:lnTo>
                    <a:pt x="168015" y="3148164"/>
                  </a:lnTo>
                  <a:lnTo>
                    <a:pt x="135228" y="3118791"/>
                  </a:lnTo>
                  <a:lnTo>
                    <a:pt x="105429" y="3086472"/>
                  </a:lnTo>
                  <a:lnTo>
                    <a:pt x="78851" y="3051437"/>
                  </a:lnTo>
                  <a:lnTo>
                    <a:pt x="55724" y="3013914"/>
                  </a:lnTo>
                  <a:lnTo>
                    <a:pt x="36282" y="2974132"/>
                  </a:lnTo>
                  <a:lnTo>
                    <a:pt x="20757" y="2932319"/>
                  </a:lnTo>
                  <a:lnTo>
                    <a:pt x="9380" y="2888705"/>
                  </a:lnTo>
                  <a:lnTo>
                    <a:pt x="2383" y="2843518"/>
                  </a:lnTo>
                  <a:lnTo>
                    <a:pt x="0" y="2796986"/>
                  </a:lnTo>
                  <a:close/>
                </a:path>
                <a:path w="7421245" h="5681345">
                  <a:moveTo>
                    <a:pt x="4366852" y="5225633"/>
                  </a:moveTo>
                  <a:lnTo>
                    <a:pt x="4369236" y="5179102"/>
                  </a:lnTo>
                  <a:lnTo>
                    <a:pt x="4376233" y="5133915"/>
                  </a:lnTo>
                  <a:lnTo>
                    <a:pt x="4387610" y="5090301"/>
                  </a:lnTo>
                  <a:lnTo>
                    <a:pt x="4403135" y="5048488"/>
                  </a:lnTo>
                  <a:lnTo>
                    <a:pt x="4422577" y="5008706"/>
                  </a:lnTo>
                  <a:lnTo>
                    <a:pt x="4445704" y="4971183"/>
                  </a:lnTo>
                  <a:lnTo>
                    <a:pt x="4472282" y="4936148"/>
                  </a:lnTo>
                  <a:lnTo>
                    <a:pt x="4502081" y="4903829"/>
                  </a:lnTo>
                  <a:lnTo>
                    <a:pt x="4534868" y="4874456"/>
                  </a:lnTo>
                  <a:lnTo>
                    <a:pt x="4570412" y="4848257"/>
                  </a:lnTo>
                  <a:lnTo>
                    <a:pt x="4608479" y="4825462"/>
                  </a:lnTo>
                  <a:lnTo>
                    <a:pt x="4648838" y="4806297"/>
                  </a:lnTo>
                  <a:lnTo>
                    <a:pt x="4691257" y="4790994"/>
                  </a:lnTo>
                  <a:lnTo>
                    <a:pt x="4735504" y="4779779"/>
                  </a:lnTo>
                  <a:lnTo>
                    <a:pt x="4781346" y="4772883"/>
                  </a:lnTo>
                  <a:lnTo>
                    <a:pt x="4828552" y="4770533"/>
                  </a:lnTo>
                  <a:lnTo>
                    <a:pt x="4880649" y="4773438"/>
                  </a:lnTo>
                  <a:lnTo>
                    <a:pt x="4931679" y="4782030"/>
                  </a:lnTo>
                  <a:lnTo>
                    <a:pt x="4981192" y="4796123"/>
                  </a:lnTo>
                  <a:lnTo>
                    <a:pt x="5028734" y="4815535"/>
                  </a:lnTo>
                  <a:lnTo>
                    <a:pt x="5073855" y="4840079"/>
                  </a:lnTo>
                  <a:lnTo>
                    <a:pt x="5116102" y="4869572"/>
                  </a:lnTo>
                  <a:lnTo>
                    <a:pt x="5155024" y="4903829"/>
                  </a:lnTo>
                  <a:lnTo>
                    <a:pt x="5189778" y="4942194"/>
                  </a:lnTo>
                  <a:lnTo>
                    <a:pt x="5219699" y="4983838"/>
                  </a:lnTo>
                  <a:lnTo>
                    <a:pt x="5244599" y="5028313"/>
                  </a:lnTo>
                  <a:lnTo>
                    <a:pt x="5264292" y="5075176"/>
                  </a:lnTo>
                  <a:lnTo>
                    <a:pt x="5278589" y="5123981"/>
                  </a:lnTo>
                  <a:lnTo>
                    <a:pt x="5287306" y="5174282"/>
                  </a:lnTo>
                  <a:lnTo>
                    <a:pt x="5290252" y="5225633"/>
                  </a:lnTo>
                  <a:lnTo>
                    <a:pt x="5287869" y="5272165"/>
                  </a:lnTo>
                  <a:lnTo>
                    <a:pt x="5280872" y="5317352"/>
                  </a:lnTo>
                  <a:lnTo>
                    <a:pt x="5269495" y="5360966"/>
                  </a:lnTo>
                  <a:lnTo>
                    <a:pt x="5253970" y="5402779"/>
                  </a:lnTo>
                  <a:lnTo>
                    <a:pt x="5234528" y="5442561"/>
                  </a:lnTo>
                  <a:lnTo>
                    <a:pt x="5211401" y="5480084"/>
                  </a:lnTo>
                  <a:lnTo>
                    <a:pt x="5184823" y="5515119"/>
                  </a:lnTo>
                  <a:lnTo>
                    <a:pt x="5155024" y="5547438"/>
                  </a:lnTo>
                  <a:lnTo>
                    <a:pt x="5122237" y="5576811"/>
                  </a:lnTo>
                  <a:lnTo>
                    <a:pt x="5086693" y="5603010"/>
                  </a:lnTo>
                  <a:lnTo>
                    <a:pt x="5048626" y="5625805"/>
                  </a:lnTo>
                  <a:lnTo>
                    <a:pt x="5008267" y="5644969"/>
                  </a:lnTo>
                  <a:lnTo>
                    <a:pt x="4965848" y="5660273"/>
                  </a:lnTo>
                  <a:lnTo>
                    <a:pt x="4921601" y="5671487"/>
                  </a:lnTo>
                  <a:lnTo>
                    <a:pt x="4875759" y="5678384"/>
                  </a:lnTo>
                  <a:lnTo>
                    <a:pt x="4828552" y="5680733"/>
                  </a:lnTo>
                  <a:lnTo>
                    <a:pt x="4781346" y="5678384"/>
                  </a:lnTo>
                  <a:lnTo>
                    <a:pt x="4735504" y="5671487"/>
                  </a:lnTo>
                  <a:lnTo>
                    <a:pt x="4691257" y="5660273"/>
                  </a:lnTo>
                  <a:lnTo>
                    <a:pt x="4648838" y="5644969"/>
                  </a:lnTo>
                  <a:lnTo>
                    <a:pt x="4608479" y="5625805"/>
                  </a:lnTo>
                  <a:lnTo>
                    <a:pt x="4570412" y="5603010"/>
                  </a:lnTo>
                  <a:lnTo>
                    <a:pt x="4534868" y="5576811"/>
                  </a:lnTo>
                  <a:lnTo>
                    <a:pt x="4502081" y="5547438"/>
                  </a:lnTo>
                  <a:lnTo>
                    <a:pt x="4472282" y="5515119"/>
                  </a:lnTo>
                  <a:lnTo>
                    <a:pt x="4445704" y="5480084"/>
                  </a:lnTo>
                  <a:lnTo>
                    <a:pt x="4422577" y="5442561"/>
                  </a:lnTo>
                  <a:lnTo>
                    <a:pt x="4403135" y="5402779"/>
                  </a:lnTo>
                  <a:lnTo>
                    <a:pt x="4387610" y="5360966"/>
                  </a:lnTo>
                  <a:lnTo>
                    <a:pt x="4376233" y="5317352"/>
                  </a:lnTo>
                  <a:lnTo>
                    <a:pt x="4369236" y="5272165"/>
                  </a:lnTo>
                  <a:lnTo>
                    <a:pt x="4366852" y="5225633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3001" y="2554643"/>
              <a:ext cx="700405" cy="1236980"/>
            </a:xfrm>
            <a:custGeom>
              <a:avLst/>
              <a:gdLst/>
              <a:ahLst/>
              <a:cxnLst/>
              <a:rect l="l" t="t" r="r" b="b"/>
              <a:pathLst>
                <a:path w="700405" h="1236979">
                  <a:moveTo>
                    <a:pt x="0" y="1236966"/>
                  </a:moveTo>
                  <a:lnTo>
                    <a:pt x="7002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0" y="29865"/>
                  </a:lnTo>
                  <a:lnTo>
                    <a:pt x="34985" y="0"/>
                  </a:lnTo>
                  <a:lnTo>
                    <a:pt x="27382" y="4536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34985" y="0"/>
                  </a:lnTo>
                  <a:lnTo>
                    <a:pt x="0" y="29865"/>
                  </a:lnTo>
                  <a:lnTo>
                    <a:pt x="27382" y="4536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3001" y="3791610"/>
              <a:ext cx="962660" cy="1152525"/>
            </a:xfrm>
            <a:custGeom>
              <a:avLst/>
              <a:gdLst/>
              <a:ahLst/>
              <a:cxnLst/>
              <a:rect l="l" t="t" r="r" b="b"/>
              <a:pathLst>
                <a:path w="962660" h="1152525">
                  <a:moveTo>
                    <a:pt x="0" y="0"/>
                  </a:moveTo>
                  <a:lnTo>
                    <a:pt x="962076" y="115252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72999" y="493405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39777" y="43265"/>
                  </a:moveTo>
                  <a:lnTo>
                    <a:pt x="0" y="20164"/>
                  </a:lnTo>
                  <a:lnTo>
                    <a:pt x="24155" y="0"/>
                  </a:lnTo>
                  <a:lnTo>
                    <a:pt x="39777" y="432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72999" y="493405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0" y="20164"/>
                  </a:moveTo>
                  <a:lnTo>
                    <a:pt x="39777" y="43265"/>
                  </a:lnTo>
                  <a:lnTo>
                    <a:pt x="24155" y="0"/>
                  </a:lnTo>
                  <a:lnTo>
                    <a:pt x="0" y="201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39505" y="1469998"/>
              <a:ext cx="1873885" cy="713740"/>
            </a:xfrm>
            <a:custGeom>
              <a:avLst/>
              <a:gdLst/>
              <a:ahLst/>
              <a:cxnLst/>
              <a:rect l="l" t="t" r="r" b="b"/>
              <a:pathLst>
                <a:path w="1873885" h="713739">
                  <a:moveTo>
                    <a:pt x="0" y="713168"/>
                  </a:moveTo>
                  <a:lnTo>
                    <a:pt x="187348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07396" y="145462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193" y="30081"/>
                  </a:moveTo>
                  <a:lnTo>
                    <a:pt x="0" y="674"/>
                  </a:lnTo>
                  <a:lnTo>
                    <a:pt x="45994" y="0"/>
                  </a:lnTo>
                  <a:lnTo>
                    <a:pt x="11193" y="3008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07396" y="145462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193" y="30081"/>
                  </a:moveTo>
                  <a:lnTo>
                    <a:pt x="45994" y="0"/>
                  </a:lnTo>
                  <a:lnTo>
                    <a:pt x="0" y="674"/>
                  </a:lnTo>
                  <a:lnTo>
                    <a:pt x="11193" y="300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775082" y="2505005"/>
              <a:ext cx="1875789" cy="939800"/>
            </a:xfrm>
            <a:custGeom>
              <a:avLst/>
              <a:gdLst/>
              <a:ahLst/>
              <a:cxnLst/>
              <a:rect l="l" t="t" r="r" b="b"/>
              <a:pathLst>
                <a:path w="1875789" h="939800">
                  <a:moveTo>
                    <a:pt x="0" y="0"/>
                  </a:moveTo>
                  <a:lnTo>
                    <a:pt x="1875499" y="93920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45694" y="33422"/>
                  </a:moveTo>
                  <a:lnTo>
                    <a:pt x="0" y="28134"/>
                  </a:lnTo>
                  <a:lnTo>
                    <a:pt x="14089" y="0"/>
                  </a:lnTo>
                  <a:lnTo>
                    <a:pt x="45694" y="33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0" y="28134"/>
                  </a:moveTo>
                  <a:lnTo>
                    <a:pt x="45694" y="33422"/>
                  </a:lnTo>
                  <a:lnTo>
                    <a:pt x="14089" y="0"/>
                  </a:lnTo>
                  <a:lnTo>
                    <a:pt x="0" y="281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39505" y="2826775"/>
              <a:ext cx="2030730" cy="3024505"/>
            </a:xfrm>
            <a:custGeom>
              <a:avLst/>
              <a:gdLst/>
              <a:ahLst/>
              <a:cxnLst/>
              <a:rect l="l" t="t" r="r" b="b"/>
              <a:pathLst>
                <a:path w="2030729" h="3024504">
                  <a:moveTo>
                    <a:pt x="0" y="0"/>
                  </a:moveTo>
                  <a:lnTo>
                    <a:pt x="2030344" y="30242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56787" y="584225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155" y="44656"/>
                  </a:moveTo>
                  <a:lnTo>
                    <a:pt x="0" y="17538"/>
                  </a:lnTo>
                  <a:lnTo>
                    <a:pt x="26123" y="0"/>
                  </a:lnTo>
                  <a:lnTo>
                    <a:pt x="37155" y="446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56787" y="584225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538"/>
                  </a:moveTo>
                  <a:lnTo>
                    <a:pt x="37155" y="44656"/>
                  </a:lnTo>
                  <a:lnTo>
                    <a:pt x="26123" y="0"/>
                  </a:lnTo>
                  <a:lnTo>
                    <a:pt x="0" y="1753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48226" y="1817783"/>
              <a:ext cx="2219960" cy="3037205"/>
            </a:xfrm>
            <a:custGeom>
              <a:avLst/>
              <a:gdLst/>
              <a:ahLst/>
              <a:cxnLst/>
              <a:rect l="l" t="t" r="r" b="b"/>
              <a:pathLst>
                <a:path w="2219960" h="3037204">
                  <a:moveTo>
                    <a:pt x="0" y="3036961"/>
                  </a:moveTo>
                  <a:lnTo>
                    <a:pt x="221987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0" y="25612"/>
                  </a:lnTo>
                  <a:lnTo>
                    <a:pt x="38208" y="0"/>
                  </a:lnTo>
                  <a:lnTo>
                    <a:pt x="25402" y="441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38208" y="0"/>
                  </a:lnTo>
                  <a:lnTo>
                    <a:pt x="0" y="25612"/>
                  </a:lnTo>
                  <a:lnTo>
                    <a:pt x="25402" y="4418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774698" y="4137158"/>
              <a:ext cx="1875155" cy="850900"/>
            </a:xfrm>
            <a:custGeom>
              <a:avLst/>
              <a:gdLst/>
              <a:ahLst/>
              <a:cxnLst/>
              <a:rect l="l" t="t" r="r" b="b"/>
              <a:pathLst>
                <a:path w="1875154" h="850900">
                  <a:moveTo>
                    <a:pt x="0" y="850881"/>
                  </a:moveTo>
                  <a:lnTo>
                    <a:pt x="187485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643054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0" y="3537"/>
                  </a:lnTo>
                  <a:lnTo>
                    <a:pt x="45862" y="0"/>
                  </a:lnTo>
                  <a:lnTo>
                    <a:pt x="13003" y="321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643054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45862" y="0"/>
                  </a:lnTo>
                  <a:lnTo>
                    <a:pt x="0" y="3537"/>
                  </a:lnTo>
                  <a:lnTo>
                    <a:pt x="13003" y="321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774698" y="5631649"/>
              <a:ext cx="1737995" cy="570865"/>
            </a:xfrm>
            <a:custGeom>
              <a:avLst/>
              <a:gdLst/>
              <a:ahLst/>
              <a:cxnLst/>
              <a:rect l="l" t="t" r="r" b="b"/>
              <a:pathLst>
                <a:path w="1737995" h="570864">
                  <a:moveTo>
                    <a:pt x="0" y="0"/>
                  </a:moveTo>
                  <a:lnTo>
                    <a:pt x="1737604" y="57076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9819" y="0"/>
                  </a:lnTo>
                  <a:lnTo>
                    <a:pt x="45976" y="28436"/>
                  </a:lnTo>
                  <a:lnTo>
                    <a:pt x="0" y="2989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45976" y="28436"/>
                  </a:lnTo>
                  <a:lnTo>
                    <a:pt x="9819" y="0"/>
                  </a:lnTo>
                  <a:lnTo>
                    <a:pt x="0" y="2989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489854" y="1449722"/>
              <a:ext cx="1310640" cy="1972945"/>
            </a:xfrm>
            <a:custGeom>
              <a:avLst/>
              <a:gdLst/>
              <a:ahLst/>
              <a:cxnLst/>
              <a:rect l="l" t="t" r="r" b="b"/>
              <a:pathLst>
                <a:path w="1310640" h="1972945">
                  <a:moveTo>
                    <a:pt x="0" y="0"/>
                  </a:moveTo>
                  <a:lnTo>
                    <a:pt x="1310573" y="19725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37024" y="44709"/>
                  </a:moveTo>
                  <a:lnTo>
                    <a:pt x="0" y="17412"/>
                  </a:lnTo>
                  <a:lnTo>
                    <a:pt x="26208" y="0"/>
                  </a:lnTo>
                  <a:lnTo>
                    <a:pt x="37024" y="44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0" y="17412"/>
                  </a:moveTo>
                  <a:lnTo>
                    <a:pt x="37024" y="44709"/>
                  </a:lnTo>
                  <a:lnTo>
                    <a:pt x="26208" y="0"/>
                  </a:lnTo>
                  <a:lnTo>
                    <a:pt x="0" y="174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489854" y="3791610"/>
              <a:ext cx="1149985" cy="0"/>
            </a:xfrm>
            <a:custGeom>
              <a:avLst/>
              <a:gdLst/>
              <a:ahLst/>
              <a:cxnLst/>
              <a:rect l="l" t="t" r="r" b="b"/>
              <a:pathLst>
                <a:path w="1149984">
                  <a:moveTo>
                    <a:pt x="0" y="0"/>
                  </a:moveTo>
                  <a:lnTo>
                    <a:pt x="1149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639604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39604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489854" y="4161557"/>
              <a:ext cx="1311910" cy="2059305"/>
            </a:xfrm>
            <a:custGeom>
              <a:avLst/>
              <a:gdLst/>
              <a:ahLst/>
              <a:cxnLst/>
              <a:rect l="l" t="t" r="r" b="b"/>
              <a:pathLst>
                <a:path w="1311909" h="2059304">
                  <a:moveTo>
                    <a:pt x="0" y="2058699"/>
                  </a:moveTo>
                  <a:lnTo>
                    <a:pt x="131149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788078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0" y="28002"/>
                  </a:lnTo>
                  <a:lnTo>
                    <a:pt x="36493" y="0"/>
                  </a:lnTo>
                  <a:lnTo>
                    <a:pt x="26538" y="449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788078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36493" y="0"/>
                  </a:lnTo>
                  <a:lnTo>
                    <a:pt x="0" y="28002"/>
                  </a:lnTo>
                  <a:lnTo>
                    <a:pt x="26538" y="449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9600" y="994623"/>
              <a:ext cx="7421245" cy="5681345"/>
            </a:xfrm>
            <a:custGeom>
              <a:avLst/>
              <a:gdLst/>
              <a:ahLst/>
              <a:cxnLst/>
              <a:rect l="l" t="t" r="r" b="b"/>
              <a:pathLst>
                <a:path w="7421245" h="5681345">
                  <a:moveTo>
                    <a:pt x="4366852" y="455099"/>
                  </a:moveTo>
                  <a:lnTo>
                    <a:pt x="4369236" y="408568"/>
                  </a:lnTo>
                  <a:lnTo>
                    <a:pt x="4376233" y="363381"/>
                  </a:lnTo>
                  <a:lnTo>
                    <a:pt x="4387610" y="319767"/>
                  </a:lnTo>
                  <a:lnTo>
                    <a:pt x="4403135" y="277954"/>
                  </a:lnTo>
                  <a:lnTo>
                    <a:pt x="4422577" y="238172"/>
                  </a:lnTo>
                  <a:lnTo>
                    <a:pt x="4445704" y="200649"/>
                  </a:lnTo>
                  <a:lnTo>
                    <a:pt x="4472282" y="165614"/>
                  </a:lnTo>
                  <a:lnTo>
                    <a:pt x="4502081" y="133295"/>
                  </a:lnTo>
                  <a:lnTo>
                    <a:pt x="4534868" y="103922"/>
                  </a:lnTo>
                  <a:lnTo>
                    <a:pt x="4570412" y="77723"/>
                  </a:lnTo>
                  <a:lnTo>
                    <a:pt x="4608479" y="54928"/>
                  </a:lnTo>
                  <a:lnTo>
                    <a:pt x="4648838" y="35764"/>
                  </a:lnTo>
                  <a:lnTo>
                    <a:pt x="4691257" y="20460"/>
                  </a:lnTo>
                  <a:lnTo>
                    <a:pt x="4735504" y="9246"/>
                  </a:lnTo>
                  <a:lnTo>
                    <a:pt x="4781346" y="2349"/>
                  </a:lnTo>
                  <a:lnTo>
                    <a:pt x="4828552" y="0"/>
                  </a:lnTo>
                  <a:lnTo>
                    <a:pt x="4880649" y="2904"/>
                  </a:lnTo>
                  <a:lnTo>
                    <a:pt x="4931679" y="11496"/>
                  </a:lnTo>
                  <a:lnTo>
                    <a:pt x="4981192" y="25589"/>
                  </a:lnTo>
                  <a:lnTo>
                    <a:pt x="5028734" y="45001"/>
                  </a:lnTo>
                  <a:lnTo>
                    <a:pt x="5073855" y="69545"/>
                  </a:lnTo>
                  <a:lnTo>
                    <a:pt x="5116102" y="99038"/>
                  </a:lnTo>
                  <a:lnTo>
                    <a:pt x="5155024" y="133295"/>
                  </a:lnTo>
                  <a:lnTo>
                    <a:pt x="5189778" y="171660"/>
                  </a:lnTo>
                  <a:lnTo>
                    <a:pt x="5219699" y="213304"/>
                  </a:lnTo>
                  <a:lnTo>
                    <a:pt x="5244599" y="257779"/>
                  </a:lnTo>
                  <a:lnTo>
                    <a:pt x="5264292" y="304642"/>
                  </a:lnTo>
                  <a:lnTo>
                    <a:pt x="5278589" y="353447"/>
                  </a:lnTo>
                  <a:lnTo>
                    <a:pt x="5287306" y="403748"/>
                  </a:lnTo>
                  <a:lnTo>
                    <a:pt x="5290252" y="455099"/>
                  </a:lnTo>
                  <a:lnTo>
                    <a:pt x="5287869" y="501631"/>
                  </a:lnTo>
                  <a:lnTo>
                    <a:pt x="5280872" y="546818"/>
                  </a:lnTo>
                  <a:lnTo>
                    <a:pt x="5269495" y="590432"/>
                  </a:lnTo>
                  <a:lnTo>
                    <a:pt x="5253970" y="632245"/>
                  </a:lnTo>
                  <a:lnTo>
                    <a:pt x="5234528" y="672027"/>
                  </a:lnTo>
                  <a:lnTo>
                    <a:pt x="5211401" y="709550"/>
                  </a:lnTo>
                  <a:lnTo>
                    <a:pt x="5184823" y="744585"/>
                  </a:lnTo>
                  <a:lnTo>
                    <a:pt x="5155024" y="776904"/>
                  </a:lnTo>
                  <a:lnTo>
                    <a:pt x="5122237" y="806277"/>
                  </a:lnTo>
                  <a:lnTo>
                    <a:pt x="5086693" y="832476"/>
                  </a:lnTo>
                  <a:lnTo>
                    <a:pt x="5048626" y="855271"/>
                  </a:lnTo>
                  <a:lnTo>
                    <a:pt x="5008267" y="874435"/>
                  </a:lnTo>
                  <a:lnTo>
                    <a:pt x="4965848" y="889739"/>
                  </a:lnTo>
                  <a:lnTo>
                    <a:pt x="4921601" y="900953"/>
                  </a:lnTo>
                  <a:lnTo>
                    <a:pt x="4875759" y="907850"/>
                  </a:lnTo>
                  <a:lnTo>
                    <a:pt x="4828552" y="910199"/>
                  </a:lnTo>
                  <a:lnTo>
                    <a:pt x="4781346" y="907850"/>
                  </a:lnTo>
                  <a:lnTo>
                    <a:pt x="4735504" y="900953"/>
                  </a:lnTo>
                  <a:lnTo>
                    <a:pt x="4691257" y="889739"/>
                  </a:lnTo>
                  <a:lnTo>
                    <a:pt x="4648838" y="874435"/>
                  </a:lnTo>
                  <a:lnTo>
                    <a:pt x="4608479" y="855271"/>
                  </a:lnTo>
                  <a:lnTo>
                    <a:pt x="4570412" y="832476"/>
                  </a:lnTo>
                  <a:lnTo>
                    <a:pt x="4534868" y="806277"/>
                  </a:lnTo>
                  <a:lnTo>
                    <a:pt x="4502081" y="776904"/>
                  </a:lnTo>
                  <a:lnTo>
                    <a:pt x="4472282" y="744585"/>
                  </a:lnTo>
                  <a:lnTo>
                    <a:pt x="4445704" y="709550"/>
                  </a:lnTo>
                  <a:lnTo>
                    <a:pt x="4422577" y="672027"/>
                  </a:lnTo>
                  <a:lnTo>
                    <a:pt x="4403135" y="632245"/>
                  </a:lnTo>
                  <a:lnTo>
                    <a:pt x="4387610" y="590432"/>
                  </a:lnTo>
                  <a:lnTo>
                    <a:pt x="4376233" y="546818"/>
                  </a:lnTo>
                  <a:lnTo>
                    <a:pt x="4369236" y="501631"/>
                  </a:lnTo>
                  <a:lnTo>
                    <a:pt x="4366852" y="455099"/>
                  </a:lnTo>
                  <a:close/>
                </a:path>
                <a:path w="7421245" h="5681345">
                  <a:moveTo>
                    <a:pt x="4366852" y="2796986"/>
                  </a:moveTo>
                  <a:lnTo>
                    <a:pt x="4369236" y="2750455"/>
                  </a:lnTo>
                  <a:lnTo>
                    <a:pt x="4376233" y="2705268"/>
                  </a:lnTo>
                  <a:lnTo>
                    <a:pt x="4387610" y="2661654"/>
                  </a:lnTo>
                  <a:lnTo>
                    <a:pt x="4403135" y="2619841"/>
                  </a:lnTo>
                  <a:lnTo>
                    <a:pt x="4422577" y="2580059"/>
                  </a:lnTo>
                  <a:lnTo>
                    <a:pt x="4445704" y="2542536"/>
                  </a:lnTo>
                  <a:lnTo>
                    <a:pt x="4472282" y="2507501"/>
                  </a:lnTo>
                  <a:lnTo>
                    <a:pt x="4502081" y="2475182"/>
                  </a:lnTo>
                  <a:lnTo>
                    <a:pt x="4534868" y="2445809"/>
                  </a:lnTo>
                  <a:lnTo>
                    <a:pt x="4570412" y="2419610"/>
                  </a:lnTo>
                  <a:lnTo>
                    <a:pt x="4608479" y="2396815"/>
                  </a:lnTo>
                  <a:lnTo>
                    <a:pt x="4648838" y="2377651"/>
                  </a:lnTo>
                  <a:lnTo>
                    <a:pt x="4691257" y="2362347"/>
                  </a:lnTo>
                  <a:lnTo>
                    <a:pt x="4735504" y="2351133"/>
                  </a:lnTo>
                  <a:lnTo>
                    <a:pt x="4781346" y="2344236"/>
                  </a:lnTo>
                  <a:lnTo>
                    <a:pt x="4828552" y="2341886"/>
                  </a:lnTo>
                  <a:lnTo>
                    <a:pt x="4880649" y="2344791"/>
                  </a:lnTo>
                  <a:lnTo>
                    <a:pt x="4931679" y="2353383"/>
                  </a:lnTo>
                  <a:lnTo>
                    <a:pt x="4981192" y="2367476"/>
                  </a:lnTo>
                  <a:lnTo>
                    <a:pt x="5028734" y="2386888"/>
                  </a:lnTo>
                  <a:lnTo>
                    <a:pt x="5073855" y="2411432"/>
                  </a:lnTo>
                  <a:lnTo>
                    <a:pt x="5116102" y="2440925"/>
                  </a:lnTo>
                  <a:lnTo>
                    <a:pt x="5155024" y="2475182"/>
                  </a:lnTo>
                  <a:lnTo>
                    <a:pt x="5189778" y="2513547"/>
                  </a:lnTo>
                  <a:lnTo>
                    <a:pt x="5219699" y="2555191"/>
                  </a:lnTo>
                  <a:lnTo>
                    <a:pt x="5244599" y="2599666"/>
                  </a:lnTo>
                  <a:lnTo>
                    <a:pt x="5264292" y="2646529"/>
                  </a:lnTo>
                  <a:lnTo>
                    <a:pt x="5278589" y="2695334"/>
                  </a:lnTo>
                  <a:lnTo>
                    <a:pt x="5287306" y="2745635"/>
                  </a:lnTo>
                  <a:lnTo>
                    <a:pt x="5290252" y="2796986"/>
                  </a:lnTo>
                  <a:lnTo>
                    <a:pt x="5287869" y="2843518"/>
                  </a:lnTo>
                  <a:lnTo>
                    <a:pt x="5280872" y="2888705"/>
                  </a:lnTo>
                  <a:lnTo>
                    <a:pt x="5269495" y="2932319"/>
                  </a:lnTo>
                  <a:lnTo>
                    <a:pt x="5253970" y="2974132"/>
                  </a:lnTo>
                  <a:lnTo>
                    <a:pt x="5234528" y="3013914"/>
                  </a:lnTo>
                  <a:lnTo>
                    <a:pt x="5211401" y="3051437"/>
                  </a:lnTo>
                  <a:lnTo>
                    <a:pt x="5184823" y="3086472"/>
                  </a:lnTo>
                  <a:lnTo>
                    <a:pt x="5155024" y="3118791"/>
                  </a:lnTo>
                  <a:lnTo>
                    <a:pt x="5122237" y="3148164"/>
                  </a:lnTo>
                  <a:lnTo>
                    <a:pt x="5086693" y="3174363"/>
                  </a:lnTo>
                  <a:lnTo>
                    <a:pt x="5048626" y="3197158"/>
                  </a:lnTo>
                  <a:lnTo>
                    <a:pt x="5008267" y="3216322"/>
                  </a:lnTo>
                  <a:lnTo>
                    <a:pt x="4965848" y="3231626"/>
                  </a:lnTo>
                  <a:lnTo>
                    <a:pt x="4921601" y="3242840"/>
                  </a:lnTo>
                  <a:lnTo>
                    <a:pt x="4875759" y="3249737"/>
                  </a:lnTo>
                  <a:lnTo>
                    <a:pt x="4828552" y="3252086"/>
                  </a:lnTo>
                  <a:lnTo>
                    <a:pt x="4781346" y="3249737"/>
                  </a:lnTo>
                  <a:lnTo>
                    <a:pt x="4735504" y="3242840"/>
                  </a:lnTo>
                  <a:lnTo>
                    <a:pt x="4691257" y="3231626"/>
                  </a:lnTo>
                  <a:lnTo>
                    <a:pt x="4648838" y="3216322"/>
                  </a:lnTo>
                  <a:lnTo>
                    <a:pt x="4608479" y="3197158"/>
                  </a:lnTo>
                  <a:lnTo>
                    <a:pt x="4570412" y="3174363"/>
                  </a:lnTo>
                  <a:lnTo>
                    <a:pt x="4534868" y="3148164"/>
                  </a:lnTo>
                  <a:lnTo>
                    <a:pt x="4502081" y="3118791"/>
                  </a:lnTo>
                  <a:lnTo>
                    <a:pt x="4472282" y="3086472"/>
                  </a:lnTo>
                  <a:lnTo>
                    <a:pt x="4445704" y="3051437"/>
                  </a:lnTo>
                  <a:lnTo>
                    <a:pt x="4422577" y="3013914"/>
                  </a:lnTo>
                  <a:lnTo>
                    <a:pt x="4403135" y="2974132"/>
                  </a:lnTo>
                  <a:lnTo>
                    <a:pt x="4387610" y="2932319"/>
                  </a:lnTo>
                  <a:lnTo>
                    <a:pt x="4376233" y="2888705"/>
                  </a:lnTo>
                  <a:lnTo>
                    <a:pt x="4369236" y="2843518"/>
                  </a:lnTo>
                  <a:lnTo>
                    <a:pt x="4366852" y="2796986"/>
                  </a:lnTo>
                  <a:close/>
                </a:path>
                <a:path w="7421245" h="5681345">
                  <a:moveTo>
                    <a:pt x="6497219" y="2796986"/>
                  </a:moveTo>
                  <a:lnTo>
                    <a:pt x="6499603" y="2750455"/>
                  </a:lnTo>
                  <a:lnTo>
                    <a:pt x="6506600" y="2705268"/>
                  </a:lnTo>
                  <a:lnTo>
                    <a:pt x="6517977" y="2661654"/>
                  </a:lnTo>
                  <a:lnTo>
                    <a:pt x="6533502" y="2619841"/>
                  </a:lnTo>
                  <a:lnTo>
                    <a:pt x="6552944" y="2580059"/>
                  </a:lnTo>
                  <a:lnTo>
                    <a:pt x="6576071" y="2542536"/>
                  </a:lnTo>
                  <a:lnTo>
                    <a:pt x="6602649" y="2507501"/>
                  </a:lnTo>
                  <a:lnTo>
                    <a:pt x="6632448" y="2475182"/>
                  </a:lnTo>
                  <a:lnTo>
                    <a:pt x="6665235" y="2445809"/>
                  </a:lnTo>
                  <a:lnTo>
                    <a:pt x="6700779" y="2419610"/>
                  </a:lnTo>
                  <a:lnTo>
                    <a:pt x="6738846" y="2396815"/>
                  </a:lnTo>
                  <a:lnTo>
                    <a:pt x="6779205" y="2377651"/>
                  </a:lnTo>
                  <a:lnTo>
                    <a:pt x="6821624" y="2362347"/>
                  </a:lnTo>
                  <a:lnTo>
                    <a:pt x="6865871" y="2351133"/>
                  </a:lnTo>
                  <a:lnTo>
                    <a:pt x="6911713" y="2344236"/>
                  </a:lnTo>
                  <a:lnTo>
                    <a:pt x="6958919" y="2341886"/>
                  </a:lnTo>
                  <a:lnTo>
                    <a:pt x="7011016" y="2344791"/>
                  </a:lnTo>
                  <a:lnTo>
                    <a:pt x="7062046" y="2353383"/>
                  </a:lnTo>
                  <a:lnTo>
                    <a:pt x="7111559" y="2367476"/>
                  </a:lnTo>
                  <a:lnTo>
                    <a:pt x="7159101" y="2386888"/>
                  </a:lnTo>
                  <a:lnTo>
                    <a:pt x="7204222" y="2411432"/>
                  </a:lnTo>
                  <a:lnTo>
                    <a:pt x="7246469" y="2440925"/>
                  </a:lnTo>
                  <a:lnTo>
                    <a:pt x="7285391" y="2475182"/>
                  </a:lnTo>
                  <a:lnTo>
                    <a:pt x="7320145" y="2513547"/>
                  </a:lnTo>
                  <a:lnTo>
                    <a:pt x="7350066" y="2555191"/>
                  </a:lnTo>
                  <a:lnTo>
                    <a:pt x="7374966" y="2599666"/>
                  </a:lnTo>
                  <a:lnTo>
                    <a:pt x="7394659" y="2646529"/>
                  </a:lnTo>
                  <a:lnTo>
                    <a:pt x="7408956" y="2695334"/>
                  </a:lnTo>
                  <a:lnTo>
                    <a:pt x="7417673" y="2745635"/>
                  </a:lnTo>
                  <a:lnTo>
                    <a:pt x="7420619" y="2796986"/>
                  </a:lnTo>
                  <a:lnTo>
                    <a:pt x="7418236" y="2843518"/>
                  </a:lnTo>
                  <a:lnTo>
                    <a:pt x="7411239" y="2888705"/>
                  </a:lnTo>
                  <a:lnTo>
                    <a:pt x="7399862" y="2932319"/>
                  </a:lnTo>
                  <a:lnTo>
                    <a:pt x="7384337" y="2974132"/>
                  </a:lnTo>
                  <a:lnTo>
                    <a:pt x="7364895" y="3013914"/>
                  </a:lnTo>
                  <a:lnTo>
                    <a:pt x="7341768" y="3051437"/>
                  </a:lnTo>
                  <a:lnTo>
                    <a:pt x="7315190" y="3086472"/>
                  </a:lnTo>
                  <a:lnTo>
                    <a:pt x="7285391" y="3118791"/>
                  </a:lnTo>
                  <a:lnTo>
                    <a:pt x="7252604" y="3148164"/>
                  </a:lnTo>
                  <a:lnTo>
                    <a:pt x="7217060" y="3174363"/>
                  </a:lnTo>
                  <a:lnTo>
                    <a:pt x="7178993" y="3197158"/>
                  </a:lnTo>
                  <a:lnTo>
                    <a:pt x="7138634" y="3216322"/>
                  </a:lnTo>
                  <a:lnTo>
                    <a:pt x="7096215" y="3231626"/>
                  </a:lnTo>
                  <a:lnTo>
                    <a:pt x="7051968" y="3242840"/>
                  </a:lnTo>
                  <a:lnTo>
                    <a:pt x="7006126" y="3249737"/>
                  </a:lnTo>
                  <a:lnTo>
                    <a:pt x="6958919" y="3252086"/>
                  </a:lnTo>
                  <a:lnTo>
                    <a:pt x="6911713" y="3249737"/>
                  </a:lnTo>
                  <a:lnTo>
                    <a:pt x="6865871" y="3242840"/>
                  </a:lnTo>
                  <a:lnTo>
                    <a:pt x="6821624" y="3231626"/>
                  </a:lnTo>
                  <a:lnTo>
                    <a:pt x="6779205" y="3216322"/>
                  </a:lnTo>
                  <a:lnTo>
                    <a:pt x="6738846" y="3197158"/>
                  </a:lnTo>
                  <a:lnTo>
                    <a:pt x="6700779" y="3174363"/>
                  </a:lnTo>
                  <a:lnTo>
                    <a:pt x="6665235" y="3148164"/>
                  </a:lnTo>
                  <a:lnTo>
                    <a:pt x="6632448" y="3118791"/>
                  </a:lnTo>
                  <a:lnTo>
                    <a:pt x="6602649" y="3086472"/>
                  </a:lnTo>
                  <a:lnTo>
                    <a:pt x="6576071" y="3051437"/>
                  </a:lnTo>
                  <a:lnTo>
                    <a:pt x="6552944" y="3013914"/>
                  </a:lnTo>
                  <a:lnTo>
                    <a:pt x="6533502" y="2974132"/>
                  </a:lnTo>
                  <a:lnTo>
                    <a:pt x="6517977" y="2932319"/>
                  </a:lnTo>
                  <a:lnTo>
                    <a:pt x="6506600" y="2888705"/>
                  </a:lnTo>
                  <a:lnTo>
                    <a:pt x="6499603" y="2843518"/>
                  </a:lnTo>
                  <a:lnTo>
                    <a:pt x="6497219" y="2796986"/>
                  </a:lnTo>
                  <a:close/>
                </a:path>
                <a:path w="7421245" h="5681345">
                  <a:moveTo>
                    <a:pt x="1786925" y="4315221"/>
                  </a:moveTo>
                  <a:lnTo>
                    <a:pt x="1789309" y="4268690"/>
                  </a:lnTo>
                  <a:lnTo>
                    <a:pt x="1796306" y="4223503"/>
                  </a:lnTo>
                  <a:lnTo>
                    <a:pt x="1807683" y="4179889"/>
                  </a:lnTo>
                  <a:lnTo>
                    <a:pt x="1823208" y="4138076"/>
                  </a:lnTo>
                  <a:lnTo>
                    <a:pt x="1842650" y="4098294"/>
                  </a:lnTo>
                  <a:lnTo>
                    <a:pt x="1865777" y="4060771"/>
                  </a:lnTo>
                  <a:lnTo>
                    <a:pt x="1892355" y="4025736"/>
                  </a:lnTo>
                  <a:lnTo>
                    <a:pt x="1922154" y="3993417"/>
                  </a:lnTo>
                  <a:lnTo>
                    <a:pt x="1954941" y="3964044"/>
                  </a:lnTo>
                  <a:lnTo>
                    <a:pt x="1990485" y="3937845"/>
                  </a:lnTo>
                  <a:lnTo>
                    <a:pt x="2028552" y="3915050"/>
                  </a:lnTo>
                  <a:lnTo>
                    <a:pt x="2068911" y="3895886"/>
                  </a:lnTo>
                  <a:lnTo>
                    <a:pt x="2111330" y="3880582"/>
                  </a:lnTo>
                  <a:lnTo>
                    <a:pt x="2155577" y="3869368"/>
                  </a:lnTo>
                  <a:lnTo>
                    <a:pt x="2201419" y="3862471"/>
                  </a:lnTo>
                  <a:lnTo>
                    <a:pt x="2248625" y="3860121"/>
                  </a:lnTo>
                  <a:lnTo>
                    <a:pt x="2300722" y="3863026"/>
                  </a:lnTo>
                  <a:lnTo>
                    <a:pt x="2351752" y="3871618"/>
                  </a:lnTo>
                  <a:lnTo>
                    <a:pt x="2401265" y="3885711"/>
                  </a:lnTo>
                  <a:lnTo>
                    <a:pt x="2448807" y="3905123"/>
                  </a:lnTo>
                  <a:lnTo>
                    <a:pt x="2493928" y="3929667"/>
                  </a:lnTo>
                  <a:lnTo>
                    <a:pt x="2536175" y="3959160"/>
                  </a:lnTo>
                  <a:lnTo>
                    <a:pt x="2575097" y="3993417"/>
                  </a:lnTo>
                  <a:lnTo>
                    <a:pt x="2609851" y="4031782"/>
                  </a:lnTo>
                  <a:lnTo>
                    <a:pt x="2639771" y="4073426"/>
                  </a:lnTo>
                  <a:lnTo>
                    <a:pt x="2664672" y="4117901"/>
                  </a:lnTo>
                  <a:lnTo>
                    <a:pt x="2684364" y="4164764"/>
                  </a:lnTo>
                  <a:lnTo>
                    <a:pt x="2698662" y="4213569"/>
                  </a:lnTo>
                  <a:lnTo>
                    <a:pt x="2707379" y="4263870"/>
                  </a:lnTo>
                  <a:lnTo>
                    <a:pt x="2710325" y="4315221"/>
                  </a:lnTo>
                  <a:lnTo>
                    <a:pt x="2707942" y="4361753"/>
                  </a:lnTo>
                  <a:lnTo>
                    <a:pt x="2700945" y="4406940"/>
                  </a:lnTo>
                  <a:lnTo>
                    <a:pt x="2689568" y="4450554"/>
                  </a:lnTo>
                  <a:lnTo>
                    <a:pt x="2674043" y="4492367"/>
                  </a:lnTo>
                  <a:lnTo>
                    <a:pt x="2654601" y="4532149"/>
                  </a:lnTo>
                  <a:lnTo>
                    <a:pt x="2631474" y="4569672"/>
                  </a:lnTo>
                  <a:lnTo>
                    <a:pt x="2604896" y="4604707"/>
                  </a:lnTo>
                  <a:lnTo>
                    <a:pt x="2575097" y="4637026"/>
                  </a:lnTo>
                  <a:lnTo>
                    <a:pt x="2542310" y="4666399"/>
                  </a:lnTo>
                  <a:lnTo>
                    <a:pt x="2506766" y="4692598"/>
                  </a:lnTo>
                  <a:lnTo>
                    <a:pt x="2468699" y="4715393"/>
                  </a:lnTo>
                  <a:lnTo>
                    <a:pt x="2428340" y="4734557"/>
                  </a:lnTo>
                  <a:lnTo>
                    <a:pt x="2385921" y="4749861"/>
                  </a:lnTo>
                  <a:lnTo>
                    <a:pt x="2341674" y="4761075"/>
                  </a:lnTo>
                  <a:lnTo>
                    <a:pt x="2295832" y="4767972"/>
                  </a:lnTo>
                  <a:lnTo>
                    <a:pt x="2248625" y="4770321"/>
                  </a:lnTo>
                  <a:lnTo>
                    <a:pt x="2201419" y="4767972"/>
                  </a:lnTo>
                  <a:lnTo>
                    <a:pt x="2155577" y="4761075"/>
                  </a:lnTo>
                  <a:lnTo>
                    <a:pt x="2111330" y="4749861"/>
                  </a:lnTo>
                  <a:lnTo>
                    <a:pt x="2068911" y="4734557"/>
                  </a:lnTo>
                  <a:lnTo>
                    <a:pt x="2028552" y="4715393"/>
                  </a:lnTo>
                  <a:lnTo>
                    <a:pt x="1990485" y="4692598"/>
                  </a:lnTo>
                  <a:lnTo>
                    <a:pt x="1954941" y="4666399"/>
                  </a:lnTo>
                  <a:lnTo>
                    <a:pt x="1922154" y="4637026"/>
                  </a:lnTo>
                  <a:lnTo>
                    <a:pt x="1892355" y="4604707"/>
                  </a:lnTo>
                  <a:lnTo>
                    <a:pt x="1865777" y="4569672"/>
                  </a:lnTo>
                  <a:lnTo>
                    <a:pt x="1842650" y="4532149"/>
                  </a:lnTo>
                  <a:lnTo>
                    <a:pt x="1823208" y="4492367"/>
                  </a:lnTo>
                  <a:lnTo>
                    <a:pt x="1807683" y="4450554"/>
                  </a:lnTo>
                  <a:lnTo>
                    <a:pt x="1796306" y="4406940"/>
                  </a:lnTo>
                  <a:lnTo>
                    <a:pt x="1789309" y="4361753"/>
                  </a:lnTo>
                  <a:lnTo>
                    <a:pt x="1786925" y="4315221"/>
                  </a:lnTo>
                  <a:close/>
                </a:path>
                <a:path w="7421245" h="5681345">
                  <a:moveTo>
                    <a:pt x="1651732" y="1510347"/>
                  </a:moveTo>
                  <a:lnTo>
                    <a:pt x="1654116" y="1463816"/>
                  </a:lnTo>
                  <a:lnTo>
                    <a:pt x="1661113" y="1418629"/>
                  </a:lnTo>
                  <a:lnTo>
                    <a:pt x="1672490" y="1375015"/>
                  </a:lnTo>
                  <a:lnTo>
                    <a:pt x="1688015" y="1333202"/>
                  </a:lnTo>
                  <a:lnTo>
                    <a:pt x="1707457" y="1293420"/>
                  </a:lnTo>
                  <a:lnTo>
                    <a:pt x="1730584" y="1255897"/>
                  </a:lnTo>
                  <a:lnTo>
                    <a:pt x="1757162" y="1220862"/>
                  </a:lnTo>
                  <a:lnTo>
                    <a:pt x="1786961" y="1188543"/>
                  </a:lnTo>
                  <a:lnTo>
                    <a:pt x="1819748" y="1159170"/>
                  </a:lnTo>
                  <a:lnTo>
                    <a:pt x="1855292" y="1132971"/>
                  </a:lnTo>
                  <a:lnTo>
                    <a:pt x="1893359" y="1110176"/>
                  </a:lnTo>
                  <a:lnTo>
                    <a:pt x="1933718" y="1091012"/>
                  </a:lnTo>
                  <a:lnTo>
                    <a:pt x="1976137" y="1075708"/>
                  </a:lnTo>
                  <a:lnTo>
                    <a:pt x="2020384" y="1064494"/>
                  </a:lnTo>
                  <a:lnTo>
                    <a:pt x="2066226" y="1057597"/>
                  </a:lnTo>
                  <a:lnTo>
                    <a:pt x="2113432" y="1055247"/>
                  </a:lnTo>
                  <a:lnTo>
                    <a:pt x="2165529" y="1058152"/>
                  </a:lnTo>
                  <a:lnTo>
                    <a:pt x="2216559" y="1066744"/>
                  </a:lnTo>
                  <a:lnTo>
                    <a:pt x="2266072" y="1080837"/>
                  </a:lnTo>
                  <a:lnTo>
                    <a:pt x="2313614" y="1100249"/>
                  </a:lnTo>
                  <a:lnTo>
                    <a:pt x="2358735" y="1124793"/>
                  </a:lnTo>
                  <a:lnTo>
                    <a:pt x="2400982" y="1154286"/>
                  </a:lnTo>
                  <a:lnTo>
                    <a:pt x="2439904" y="1188543"/>
                  </a:lnTo>
                  <a:lnTo>
                    <a:pt x="2474658" y="1226908"/>
                  </a:lnTo>
                  <a:lnTo>
                    <a:pt x="2504578" y="1268552"/>
                  </a:lnTo>
                  <a:lnTo>
                    <a:pt x="2529479" y="1313027"/>
                  </a:lnTo>
                  <a:lnTo>
                    <a:pt x="2549171" y="1359890"/>
                  </a:lnTo>
                  <a:lnTo>
                    <a:pt x="2563469" y="1408695"/>
                  </a:lnTo>
                  <a:lnTo>
                    <a:pt x="2572186" y="1458996"/>
                  </a:lnTo>
                  <a:lnTo>
                    <a:pt x="2575132" y="1510347"/>
                  </a:lnTo>
                  <a:lnTo>
                    <a:pt x="2572749" y="1556879"/>
                  </a:lnTo>
                  <a:lnTo>
                    <a:pt x="2565752" y="1602066"/>
                  </a:lnTo>
                  <a:lnTo>
                    <a:pt x="2554375" y="1645680"/>
                  </a:lnTo>
                  <a:lnTo>
                    <a:pt x="2538850" y="1687493"/>
                  </a:lnTo>
                  <a:lnTo>
                    <a:pt x="2519408" y="1727275"/>
                  </a:lnTo>
                  <a:lnTo>
                    <a:pt x="2496281" y="1764798"/>
                  </a:lnTo>
                  <a:lnTo>
                    <a:pt x="2469703" y="1799833"/>
                  </a:lnTo>
                  <a:lnTo>
                    <a:pt x="2439904" y="1832152"/>
                  </a:lnTo>
                  <a:lnTo>
                    <a:pt x="2407117" y="1861525"/>
                  </a:lnTo>
                  <a:lnTo>
                    <a:pt x="2371573" y="1887724"/>
                  </a:lnTo>
                  <a:lnTo>
                    <a:pt x="2333506" y="1910519"/>
                  </a:lnTo>
                  <a:lnTo>
                    <a:pt x="2293147" y="1929683"/>
                  </a:lnTo>
                  <a:lnTo>
                    <a:pt x="2250728" y="1944987"/>
                  </a:lnTo>
                  <a:lnTo>
                    <a:pt x="2206481" y="1956201"/>
                  </a:lnTo>
                  <a:lnTo>
                    <a:pt x="2160639" y="1963098"/>
                  </a:lnTo>
                  <a:lnTo>
                    <a:pt x="2113432" y="1965447"/>
                  </a:lnTo>
                  <a:lnTo>
                    <a:pt x="2066226" y="1963098"/>
                  </a:lnTo>
                  <a:lnTo>
                    <a:pt x="2020384" y="1956201"/>
                  </a:lnTo>
                  <a:lnTo>
                    <a:pt x="1976137" y="1944987"/>
                  </a:lnTo>
                  <a:lnTo>
                    <a:pt x="1933718" y="1929683"/>
                  </a:lnTo>
                  <a:lnTo>
                    <a:pt x="1893359" y="1910519"/>
                  </a:lnTo>
                  <a:lnTo>
                    <a:pt x="1855292" y="1887724"/>
                  </a:lnTo>
                  <a:lnTo>
                    <a:pt x="1819748" y="1861525"/>
                  </a:lnTo>
                  <a:lnTo>
                    <a:pt x="1786961" y="1832152"/>
                  </a:lnTo>
                  <a:lnTo>
                    <a:pt x="1757162" y="1799833"/>
                  </a:lnTo>
                  <a:lnTo>
                    <a:pt x="1730584" y="1764798"/>
                  </a:lnTo>
                  <a:lnTo>
                    <a:pt x="1707457" y="1727275"/>
                  </a:lnTo>
                  <a:lnTo>
                    <a:pt x="1688015" y="1687493"/>
                  </a:lnTo>
                  <a:lnTo>
                    <a:pt x="1672490" y="1645680"/>
                  </a:lnTo>
                  <a:lnTo>
                    <a:pt x="1661113" y="1602066"/>
                  </a:lnTo>
                  <a:lnTo>
                    <a:pt x="1654116" y="1556879"/>
                  </a:lnTo>
                  <a:lnTo>
                    <a:pt x="1651732" y="1510347"/>
                  </a:lnTo>
                  <a:close/>
                </a:path>
                <a:path w="7421245" h="5681345">
                  <a:moveTo>
                    <a:pt x="0" y="2796986"/>
                  </a:moveTo>
                  <a:lnTo>
                    <a:pt x="2383" y="2750455"/>
                  </a:lnTo>
                  <a:lnTo>
                    <a:pt x="9380" y="2705268"/>
                  </a:lnTo>
                  <a:lnTo>
                    <a:pt x="20757" y="2661654"/>
                  </a:lnTo>
                  <a:lnTo>
                    <a:pt x="36282" y="2619841"/>
                  </a:lnTo>
                  <a:lnTo>
                    <a:pt x="55724" y="2580059"/>
                  </a:lnTo>
                  <a:lnTo>
                    <a:pt x="78851" y="2542536"/>
                  </a:lnTo>
                  <a:lnTo>
                    <a:pt x="105429" y="2507501"/>
                  </a:lnTo>
                  <a:lnTo>
                    <a:pt x="135228" y="2475182"/>
                  </a:lnTo>
                  <a:lnTo>
                    <a:pt x="168015" y="2445809"/>
                  </a:lnTo>
                  <a:lnTo>
                    <a:pt x="203559" y="2419610"/>
                  </a:lnTo>
                  <a:lnTo>
                    <a:pt x="241626" y="2396815"/>
                  </a:lnTo>
                  <a:lnTo>
                    <a:pt x="281985" y="2377651"/>
                  </a:lnTo>
                  <a:lnTo>
                    <a:pt x="324404" y="2362347"/>
                  </a:lnTo>
                  <a:lnTo>
                    <a:pt x="368651" y="2351133"/>
                  </a:lnTo>
                  <a:lnTo>
                    <a:pt x="414493" y="2344236"/>
                  </a:lnTo>
                  <a:lnTo>
                    <a:pt x="461699" y="2341886"/>
                  </a:lnTo>
                  <a:lnTo>
                    <a:pt x="513796" y="2344791"/>
                  </a:lnTo>
                  <a:lnTo>
                    <a:pt x="564826" y="2353383"/>
                  </a:lnTo>
                  <a:lnTo>
                    <a:pt x="614339" y="2367476"/>
                  </a:lnTo>
                  <a:lnTo>
                    <a:pt x="661881" y="2386888"/>
                  </a:lnTo>
                  <a:lnTo>
                    <a:pt x="707002" y="2411432"/>
                  </a:lnTo>
                  <a:lnTo>
                    <a:pt x="749249" y="2440925"/>
                  </a:lnTo>
                  <a:lnTo>
                    <a:pt x="788171" y="2475182"/>
                  </a:lnTo>
                  <a:lnTo>
                    <a:pt x="822925" y="2513547"/>
                  </a:lnTo>
                  <a:lnTo>
                    <a:pt x="852845" y="2555191"/>
                  </a:lnTo>
                  <a:lnTo>
                    <a:pt x="877746" y="2599666"/>
                  </a:lnTo>
                  <a:lnTo>
                    <a:pt x="897438" y="2646529"/>
                  </a:lnTo>
                  <a:lnTo>
                    <a:pt x="911736" y="2695334"/>
                  </a:lnTo>
                  <a:lnTo>
                    <a:pt x="920453" y="2745635"/>
                  </a:lnTo>
                  <a:lnTo>
                    <a:pt x="923399" y="2796986"/>
                  </a:lnTo>
                  <a:lnTo>
                    <a:pt x="921016" y="2843518"/>
                  </a:lnTo>
                  <a:lnTo>
                    <a:pt x="914019" y="2888705"/>
                  </a:lnTo>
                  <a:lnTo>
                    <a:pt x="902642" y="2932319"/>
                  </a:lnTo>
                  <a:lnTo>
                    <a:pt x="887117" y="2974132"/>
                  </a:lnTo>
                  <a:lnTo>
                    <a:pt x="867675" y="3013914"/>
                  </a:lnTo>
                  <a:lnTo>
                    <a:pt x="844548" y="3051437"/>
                  </a:lnTo>
                  <a:lnTo>
                    <a:pt x="817970" y="3086472"/>
                  </a:lnTo>
                  <a:lnTo>
                    <a:pt x="788171" y="3118791"/>
                  </a:lnTo>
                  <a:lnTo>
                    <a:pt x="755384" y="3148164"/>
                  </a:lnTo>
                  <a:lnTo>
                    <a:pt x="719840" y="3174363"/>
                  </a:lnTo>
                  <a:lnTo>
                    <a:pt x="681773" y="3197158"/>
                  </a:lnTo>
                  <a:lnTo>
                    <a:pt x="641414" y="3216322"/>
                  </a:lnTo>
                  <a:lnTo>
                    <a:pt x="598995" y="3231626"/>
                  </a:lnTo>
                  <a:lnTo>
                    <a:pt x="554748" y="3242840"/>
                  </a:lnTo>
                  <a:lnTo>
                    <a:pt x="508906" y="3249737"/>
                  </a:lnTo>
                  <a:lnTo>
                    <a:pt x="461699" y="3252086"/>
                  </a:lnTo>
                  <a:lnTo>
                    <a:pt x="414493" y="3249737"/>
                  </a:lnTo>
                  <a:lnTo>
                    <a:pt x="368651" y="3242840"/>
                  </a:lnTo>
                  <a:lnTo>
                    <a:pt x="324404" y="3231626"/>
                  </a:lnTo>
                  <a:lnTo>
                    <a:pt x="281985" y="3216322"/>
                  </a:lnTo>
                  <a:lnTo>
                    <a:pt x="241626" y="3197158"/>
                  </a:lnTo>
                  <a:lnTo>
                    <a:pt x="203559" y="3174363"/>
                  </a:lnTo>
                  <a:lnTo>
                    <a:pt x="168015" y="3148164"/>
                  </a:lnTo>
                  <a:lnTo>
                    <a:pt x="135228" y="3118791"/>
                  </a:lnTo>
                  <a:lnTo>
                    <a:pt x="105429" y="3086472"/>
                  </a:lnTo>
                  <a:lnTo>
                    <a:pt x="78851" y="3051437"/>
                  </a:lnTo>
                  <a:lnTo>
                    <a:pt x="55724" y="3013914"/>
                  </a:lnTo>
                  <a:lnTo>
                    <a:pt x="36282" y="2974132"/>
                  </a:lnTo>
                  <a:lnTo>
                    <a:pt x="20757" y="2932319"/>
                  </a:lnTo>
                  <a:lnTo>
                    <a:pt x="9380" y="2888705"/>
                  </a:lnTo>
                  <a:lnTo>
                    <a:pt x="2383" y="2843518"/>
                  </a:lnTo>
                  <a:lnTo>
                    <a:pt x="0" y="2796986"/>
                  </a:lnTo>
                  <a:close/>
                </a:path>
                <a:path w="7421245" h="5681345">
                  <a:moveTo>
                    <a:pt x="4366852" y="5225633"/>
                  </a:moveTo>
                  <a:lnTo>
                    <a:pt x="4369236" y="5179102"/>
                  </a:lnTo>
                  <a:lnTo>
                    <a:pt x="4376233" y="5133915"/>
                  </a:lnTo>
                  <a:lnTo>
                    <a:pt x="4387610" y="5090301"/>
                  </a:lnTo>
                  <a:lnTo>
                    <a:pt x="4403135" y="5048488"/>
                  </a:lnTo>
                  <a:lnTo>
                    <a:pt x="4422577" y="5008706"/>
                  </a:lnTo>
                  <a:lnTo>
                    <a:pt x="4445704" y="4971183"/>
                  </a:lnTo>
                  <a:lnTo>
                    <a:pt x="4472282" y="4936148"/>
                  </a:lnTo>
                  <a:lnTo>
                    <a:pt x="4502081" y="4903829"/>
                  </a:lnTo>
                  <a:lnTo>
                    <a:pt x="4534868" y="4874456"/>
                  </a:lnTo>
                  <a:lnTo>
                    <a:pt x="4570412" y="4848257"/>
                  </a:lnTo>
                  <a:lnTo>
                    <a:pt x="4608479" y="4825462"/>
                  </a:lnTo>
                  <a:lnTo>
                    <a:pt x="4648838" y="4806297"/>
                  </a:lnTo>
                  <a:lnTo>
                    <a:pt x="4691257" y="4790994"/>
                  </a:lnTo>
                  <a:lnTo>
                    <a:pt x="4735504" y="4779779"/>
                  </a:lnTo>
                  <a:lnTo>
                    <a:pt x="4781346" y="4772883"/>
                  </a:lnTo>
                  <a:lnTo>
                    <a:pt x="4828552" y="4770533"/>
                  </a:lnTo>
                  <a:lnTo>
                    <a:pt x="4880649" y="4773438"/>
                  </a:lnTo>
                  <a:lnTo>
                    <a:pt x="4931679" y="4782030"/>
                  </a:lnTo>
                  <a:lnTo>
                    <a:pt x="4981192" y="4796123"/>
                  </a:lnTo>
                  <a:lnTo>
                    <a:pt x="5028734" y="4815535"/>
                  </a:lnTo>
                  <a:lnTo>
                    <a:pt x="5073855" y="4840079"/>
                  </a:lnTo>
                  <a:lnTo>
                    <a:pt x="5116102" y="4869572"/>
                  </a:lnTo>
                  <a:lnTo>
                    <a:pt x="5155024" y="4903829"/>
                  </a:lnTo>
                  <a:lnTo>
                    <a:pt x="5189778" y="4942194"/>
                  </a:lnTo>
                  <a:lnTo>
                    <a:pt x="5219699" y="4983838"/>
                  </a:lnTo>
                  <a:lnTo>
                    <a:pt x="5244599" y="5028313"/>
                  </a:lnTo>
                  <a:lnTo>
                    <a:pt x="5264292" y="5075176"/>
                  </a:lnTo>
                  <a:lnTo>
                    <a:pt x="5278589" y="5123981"/>
                  </a:lnTo>
                  <a:lnTo>
                    <a:pt x="5287306" y="5174282"/>
                  </a:lnTo>
                  <a:lnTo>
                    <a:pt x="5290252" y="5225633"/>
                  </a:lnTo>
                  <a:lnTo>
                    <a:pt x="5287869" y="5272165"/>
                  </a:lnTo>
                  <a:lnTo>
                    <a:pt x="5280872" y="5317352"/>
                  </a:lnTo>
                  <a:lnTo>
                    <a:pt x="5269495" y="5360966"/>
                  </a:lnTo>
                  <a:lnTo>
                    <a:pt x="5253970" y="5402779"/>
                  </a:lnTo>
                  <a:lnTo>
                    <a:pt x="5234528" y="5442561"/>
                  </a:lnTo>
                  <a:lnTo>
                    <a:pt x="5211401" y="5480084"/>
                  </a:lnTo>
                  <a:lnTo>
                    <a:pt x="5184823" y="5515119"/>
                  </a:lnTo>
                  <a:lnTo>
                    <a:pt x="5155024" y="5547438"/>
                  </a:lnTo>
                  <a:lnTo>
                    <a:pt x="5122237" y="5576811"/>
                  </a:lnTo>
                  <a:lnTo>
                    <a:pt x="5086693" y="5603010"/>
                  </a:lnTo>
                  <a:lnTo>
                    <a:pt x="5048626" y="5625805"/>
                  </a:lnTo>
                  <a:lnTo>
                    <a:pt x="5008267" y="5644969"/>
                  </a:lnTo>
                  <a:lnTo>
                    <a:pt x="4965848" y="5660273"/>
                  </a:lnTo>
                  <a:lnTo>
                    <a:pt x="4921601" y="5671487"/>
                  </a:lnTo>
                  <a:lnTo>
                    <a:pt x="4875759" y="5678384"/>
                  </a:lnTo>
                  <a:lnTo>
                    <a:pt x="4828552" y="5680733"/>
                  </a:lnTo>
                  <a:lnTo>
                    <a:pt x="4781346" y="5678384"/>
                  </a:lnTo>
                  <a:lnTo>
                    <a:pt x="4735504" y="5671487"/>
                  </a:lnTo>
                  <a:lnTo>
                    <a:pt x="4691257" y="5660273"/>
                  </a:lnTo>
                  <a:lnTo>
                    <a:pt x="4648838" y="5644969"/>
                  </a:lnTo>
                  <a:lnTo>
                    <a:pt x="4608479" y="5625805"/>
                  </a:lnTo>
                  <a:lnTo>
                    <a:pt x="4570412" y="5603010"/>
                  </a:lnTo>
                  <a:lnTo>
                    <a:pt x="4534868" y="5576811"/>
                  </a:lnTo>
                  <a:lnTo>
                    <a:pt x="4502081" y="5547438"/>
                  </a:lnTo>
                  <a:lnTo>
                    <a:pt x="4472282" y="5515119"/>
                  </a:lnTo>
                  <a:lnTo>
                    <a:pt x="4445704" y="5480084"/>
                  </a:lnTo>
                  <a:lnTo>
                    <a:pt x="4422577" y="5442561"/>
                  </a:lnTo>
                  <a:lnTo>
                    <a:pt x="4403135" y="5402779"/>
                  </a:lnTo>
                  <a:lnTo>
                    <a:pt x="4387610" y="5360966"/>
                  </a:lnTo>
                  <a:lnTo>
                    <a:pt x="4376233" y="5317352"/>
                  </a:lnTo>
                  <a:lnTo>
                    <a:pt x="4369236" y="5272165"/>
                  </a:lnTo>
                  <a:lnTo>
                    <a:pt x="4366852" y="5225633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23001" y="2554643"/>
              <a:ext cx="700405" cy="1236980"/>
            </a:xfrm>
            <a:custGeom>
              <a:avLst/>
              <a:gdLst/>
              <a:ahLst/>
              <a:cxnLst/>
              <a:rect l="l" t="t" r="r" b="b"/>
              <a:pathLst>
                <a:path w="700405" h="1236979">
                  <a:moveTo>
                    <a:pt x="0" y="1236966"/>
                  </a:moveTo>
                  <a:lnTo>
                    <a:pt x="7002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0" y="29865"/>
                  </a:lnTo>
                  <a:lnTo>
                    <a:pt x="34985" y="0"/>
                  </a:lnTo>
                  <a:lnTo>
                    <a:pt x="27382" y="4536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34985" y="0"/>
                  </a:lnTo>
                  <a:lnTo>
                    <a:pt x="0" y="29865"/>
                  </a:lnTo>
                  <a:lnTo>
                    <a:pt x="27382" y="4536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23001" y="3791610"/>
              <a:ext cx="962660" cy="1152525"/>
            </a:xfrm>
            <a:custGeom>
              <a:avLst/>
              <a:gdLst/>
              <a:ahLst/>
              <a:cxnLst/>
              <a:rect l="l" t="t" r="r" b="b"/>
              <a:pathLst>
                <a:path w="962660" h="1152525">
                  <a:moveTo>
                    <a:pt x="0" y="0"/>
                  </a:moveTo>
                  <a:lnTo>
                    <a:pt x="962076" y="115252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072999" y="493405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39777" y="43265"/>
                  </a:moveTo>
                  <a:lnTo>
                    <a:pt x="0" y="20164"/>
                  </a:lnTo>
                  <a:lnTo>
                    <a:pt x="24155" y="0"/>
                  </a:lnTo>
                  <a:lnTo>
                    <a:pt x="39777" y="432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072999" y="493405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0" y="20164"/>
                  </a:moveTo>
                  <a:lnTo>
                    <a:pt x="39777" y="43265"/>
                  </a:lnTo>
                  <a:lnTo>
                    <a:pt x="24155" y="0"/>
                  </a:lnTo>
                  <a:lnTo>
                    <a:pt x="0" y="201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39505" y="1469998"/>
              <a:ext cx="1873885" cy="713740"/>
            </a:xfrm>
            <a:custGeom>
              <a:avLst/>
              <a:gdLst/>
              <a:ahLst/>
              <a:cxnLst/>
              <a:rect l="l" t="t" r="r" b="b"/>
              <a:pathLst>
                <a:path w="1873885" h="713739">
                  <a:moveTo>
                    <a:pt x="0" y="713168"/>
                  </a:moveTo>
                  <a:lnTo>
                    <a:pt x="187348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507396" y="145462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193" y="30081"/>
                  </a:moveTo>
                  <a:lnTo>
                    <a:pt x="0" y="674"/>
                  </a:lnTo>
                  <a:lnTo>
                    <a:pt x="45994" y="0"/>
                  </a:lnTo>
                  <a:lnTo>
                    <a:pt x="11193" y="3008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507396" y="145462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193" y="30081"/>
                  </a:moveTo>
                  <a:lnTo>
                    <a:pt x="45994" y="0"/>
                  </a:lnTo>
                  <a:lnTo>
                    <a:pt x="0" y="674"/>
                  </a:lnTo>
                  <a:lnTo>
                    <a:pt x="11193" y="300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775082" y="2505005"/>
              <a:ext cx="1875789" cy="939800"/>
            </a:xfrm>
            <a:custGeom>
              <a:avLst/>
              <a:gdLst/>
              <a:ahLst/>
              <a:cxnLst/>
              <a:rect l="l" t="t" r="r" b="b"/>
              <a:pathLst>
                <a:path w="1875789" h="939800">
                  <a:moveTo>
                    <a:pt x="0" y="0"/>
                  </a:moveTo>
                  <a:lnTo>
                    <a:pt x="1875499" y="93920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45694" y="33422"/>
                  </a:moveTo>
                  <a:lnTo>
                    <a:pt x="0" y="28134"/>
                  </a:lnTo>
                  <a:lnTo>
                    <a:pt x="14089" y="0"/>
                  </a:lnTo>
                  <a:lnTo>
                    <a:pt x="45694" y="33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0" y="28134"/>
                  </a:moveTo>
                  <a:lnTo>
                    <a:pt x="45694" y="33422"/>
                  </a:lnTo>
                  <a:lnTo>
                    <a:pt x="14089" y="0"/>
                  </a:lnTo>
                  <a:lnTo>
                    <a:pt x="0" y="281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639505" y="2826775"/>
              <a:ext cx="2030730" cy="3024505"/>
            </a:xfrm>
            <a:custGeom>
              <a:avLst/>
              <a:gdLst/>
              <a:ahLst/>
              <a:cxnLst/>
              <a:rect l="l" t="t" r="r" b="b"/>
              <a:pathLst>
                <a:path w="2030729" h="3024504">
                  <a:moveTo>
                    <a:pt x="0" y="0"/>
                  </a:moveTo>
                  <a:lnTo>
                    <a:pt x="2030344" y="30242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656787" y="584225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155" y="44656"/>
                  </a:moveTo>
                  <a:lnTo>
                    <a:pt x="0" y="17538"/>
                  </a:lnTo>
                  <a:lnTo>
                    <a:pt x="26123" y="0"/>
                  </a:lnTo>
                  <a:lnTo>
                    <a:pt x="37155" y="446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656787" y="5842257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538"/>
                  </a:moveTo>
                  <a:lnTo>
                    <a:pt x="37155" y="44656"/>
                  </a:lnTo>
                  <a:lnTo>
                    <a:pt x="26123" y="0"/>
                  </a:lnTo>
                  <a:lnTo>
                    <a:pt x="0" y="1753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448226" y="1817783"/>
              <a:ext cx="2219960" cy="3037205"/>
            </a:xfrm>
            <a:custGeom>
              <a:avLst/>
              <a:gdLst/>
              <a:ahLst/>
              <a:cxnLst/>
              <a:rect l="l" t="t" r="r" b="b"/>
              <a:pathLst>
                <a:path w="2219960" h="3037204">
                  <a:moveTo>
                    <a:pt x="0" y="3036961"/>
                  </a:moveTo>
                  <a:lnTo>
                    <a:pt x="221987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0" y="25612"/>
                  </a:lnTo>
                  <a:lnTo>
                    <a:pt x="38208" y="0"/>
                  </a:lnTo>
                  <a:lnTo>
                    <a:pt x="25402" y="441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38208" y="0"/>
                  </a:lnTo>
                  <a:lnTo>
                    <a:pt x="0" y="25612"/>
                  </a:lnTo>
                  <a:lnTo>
                    <a:pt x="25402" y="4418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774698" y="4137158"/>
              <a:ext cx="1875155" cy="850900"/>
            </a:xfrm>
            <a:custGeom>
              <a:avLst/>
              <a:gdLst/>
              <a:ahLst/>
              <a:cxnLst/>
              <a:rect l="l" t="t" r="r" b="b"/>
              <a:pathLst>
                <a:path w="1875154" h="850900">
                  <a:moveTo>
                    <a:pt x="0" y="850881"/>
                  </a:moveTo>
                  <a:lnTo>
                    <a:pt x="187485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643054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0" y="3537"/>
                  </a:lnTo>
                  <a:lnTo>
                    <a:pt x="45862" y="0"/>
                  </a:lnTo>
                  <a:lnTo>
                    <a:pt x="13003" y="321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643054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45862" y="0"/>
                  </a:lnTo>
                  <a:lnTo>
                    <a:pt x="0" y="3537"/>
                  </a:lnTo>
                  <a:lnTo>
                    <a:pt x="13003" y="321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774698" y="5631649"/>
              <a:ext cx="1737995" cy="570865"/>
            </a:xfrm>
            <a:custGeom>
              <a:avLst/>
              <a:gdLst/>
              <a:ahLst/>
              <a:cxnLst/>
              <a:rect l="l" t="t" r="r" b="b"/>
              <a:pathLst>
                <a:path w="1737995" h="570864">
                  <a:moveTo>
                    <a:pt x="0" y="0"/>
                  </a:moveTo>
                  <a:lnTo>
                    <a:pt x="1737604" y="57076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9819" y="0"/>
                  </a:lnTo>
                  <a:lnTo>
                    <a:pt x="45976" y="28436"/>
                  </a:lnTo>
                  <a:lnTo>
                    <a:pt x="0" y="2989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45976" y="28436"/>
                  </a:lnTo>
                  <a:lnTo>
                    <a:pt x="9819" y="0"/>
                  </a:lnTo>
                  <a:lnTo>
                    <a:pt x="0" y="2989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489854" y="1449722"/>
              <a:ext cx="1310640" cy="1972945"/>
            </a:xfrm>
            <a:custGeom>
              <a:avLst/>
              <a:gdLst/>
              <a:ahLst/>
              <a:cxnLst/>
              <a:rect l="l" t="t" r="r" b="b"/>
              <a:pathLst>
                <a:path w="1310640" h="1972945">
                  <a:moveTo>
                    <a:pt x="0" y="0"/>
                  </a:moveTo>
                  <a:lnTo>
                    <a:pt x="1310573" y="19725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37024" y="44709"/>
                  </a:moveTo>
                  <a:lnTo>
                    <a:pt x="0" y="17412"/>
                  </a:lnTo>
                  <a:lnTo>
                    <a:pt x="26208" y="0"/>
                  </a:lnTo>
                  <a:lnTo>
                    <a:pt x="37024" y="44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0" y="17412"/>
                  </a:moveTo>
                  <a:lnTo>
                    <a:pt x="37024" y="44709"/>
                  </a:lnTo>
                  <a:lnTo>
                    <a:pt x="26208" y="0"/>
                  </a:lnTo>
                  <a:lnTo>
                    <a:pt x="0" y="174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489854" y="3791610"/>
              <a:ext cx="1149985" cy="0"/>
            </a:xfrm>
            <a:custGeom>
              <a:avLst/>
              <a:gdLst/>
              <a:ahLst/>
              <a:cxnLst/>
              <a:rect l="l" t="t" r="r" b="b"/>
              <a:pathLst>
                <a:path w="1149984">
                  <a:moveTo>
                    <a:pt x="0" y="0"/>
                  </a:moveTo>
                  <a:lnTo>
                    <a:pt x="1149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639604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639604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489854" y="4161557"/>
              <a:ext cx="1311910" cy="2059305"/>
            </a:xfrm>
            <a:custGeom>
              <a:avLst/>
              <a:gdLst/>
              <a:ahLst/>
              <a:cxnLst/>
              <a:rect l="l" t="t" r="r" b="b"/>
              <a:pathLst>
                <a:path w="1311909" h="2059304">
                  <a:moveTo>
                    <a:pt x="0" y="2058699"/>
                  </a:moveTo>
                  <a:lnTo>
                    <a:pt x="131149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788078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0" y="28002"/>
                  </a:lnTo>
                  <a:lnTo>
                    <a:pt x="36493" y="0"/>
                  </a:lnTo>
                  <a:lnTo>
                    <a:pt x="26538" y="449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788078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36493" y="0"/>
                  </a:lnTo>
                  <a:lnTo>
                    <a:pt x="0" y="28002"/>
                  </a:lnTo>
                  <a:lnTo>
                    <a:pt x="26538" y="449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99600" y="994623"/>
              <a:ext cx="7421245" cy="5681345"/>
            </a:xfrm>
            <a:custGeom>
              <a:avLst/>
              <a:gdLst/>
              <a:ahLst/>
              <a:cxnLst/>
              <a:rect l="l" t="t" r="r" b="b"/>
              <a:pathLst>
                <a:path w="7421245" h="5681345">
                  <a:moveTo>
                    <a:pt x="4366852" y="455099"/>
                  </a:moveTo>
                  <a:lnTo>
                    <a:pt x="4369236" y="408568"/>
                  </a:lnTo>
                  <a:lnTo>
                    <a:pt x="4376233" y="363381"/>
                  </a:lnTo>
                  <a:lnTo>
                    <a:pt x="4387610" y="319767"/>
                  </a:lnTo>
                  <a:lnTo>
                    <a:pt x="4403135" y="277954"/>
                  </a:lnTo>
                  <a:lnTo>
                    <a:pt x="4422577" y="238172"/>
                  </a:lnTo>
                  <a:lnTo>
                    <a:pt x="4445704" y="200649"/>
                  </a:lnTo>
                  <a:lnTo>
                    <a:pt x="4472282" y="165614"/>
                  </a:lnTo>
                  <a:lnTo>
                    <a:pt x="4502081" y="133295"/>
                  </a:lnTo>
                  <a:lnTo>
                    <a:pt x="4534868" y="103922"/>
                  </a:lnTo>
                  <a:lnTo>
                    <a:pt x="4570412" y="77723"/>
                  </a:lnTo>
                  <a:lnTo>
                    <a:pt x="4608479" y="54928"/>
                  </a:lnTo>
                  <a:lnTo>
                    <a:pt x="4648838" y="35764"/>
                  </a:lnTo>
                  <a:lnTo>
                    <a:pt x="4691257" y="20460"/>
                  </a:lnTo>
                  <a:lnTo>
                    <a:pt x="4735504" y="9246"/>
                  </a:lnTo>
                  <a:lnTo>
                    <a:pt x="4781346" y="2349"/>
                  </a:lnTo>
                  <a:lnTo>
                    <a:pt x="4828552" y="0"/>
                  </a:lnTo>
                  <a:lnTo>
                    <a:pt x="4880649" y="2904"/>
                  </a:lnTo>
                  <a:lnTo>
                    <a:pt x="4931679" y="11496"/>
                  </a:lnTo>
                  <a:lnTo>
                    <a:pt x="4981192" y="25589"/>
                  </a:lnTo>
                  <a:lnTo>
                    <a:pt x="5028734" y="45001"/>
                  </a:lnTo>
                  <a:lnTo>
                    <a:pt x="5073855" y="69545"/>
                  </a:lnTo>
                  <a:lnTo>
                    <a:pt x="5116102" y="99038"/>
                  </a:lnTo>
                  <a:lnTo>
                    <a:pt x="5155024" y="133295"/>
                  </a:lnTo>
                  <a:lnTo>
                    <a:pt x="5189778" y="171660"/>
                  </a:lnTo>
                  <a:lnTo>
                    <a:pt x="5219699" y="213304"/>
                  </a:lnTo>
                  <a:lnTo>
                    <a:pt x="5244599" y="257779"/>
                  </a:lnTo>
                  <a:lnTo>
                    <a:pt x="5264292" y="304642"/>
                  </a:lnTo>
                  <a:lnTo>
                    <a:pt x="5278589" y="353447"/>
                  </a:lnTo>
                  <a:lnTo>
                    <a:pt x="5287306" y="403748"/>
                  </a:lnTo>
                  <a:lnTo>
                    <a:pt x="5290252" y="455099"/>
                  </a:lnTo>
                  <a:lnTo>
                    <a:pt x="5287869" y="501631"/>
                  </a:lnTo>
                  <a:lnTo>
                    <a:pt x="5280872" y="546818"/>
                  </a:lnTo>
                  <a:lnTo>
                    <a:pt x="5269495" y="590432"/>
                  </a:lnTo>
                  <a:lnTo>
                    <a:pt x="5253970" y="632245"/>
                  </a:lnTo>
                  <a:lnTo>
                    <a:pt x="5234528" y="672027"/>
                  </a:lnTo>
                  <a:lnTo>
                    <a:pt x="5211401" y="709550"/>
                  </a:lnTo>
                  <a:lnTo>
                    <a:pt x="5184823" y="744585"/>
                  </a:lnTo>
                  <a:lnTo>
                    <a:pt x="5155024" y="776904"/>
                  </a:lnTo>
                  <a:lnTo>
                    <a:pt x="5122237" y="806277"/>
                  </a:lnTo>
                  <a:lnTo>
                    <a:pt x="5086693" y="832476"/>
                  </a:lnTo>
                  <a:lnTo>
                    <a:pt x="5048626" y="855271"/>
                  </a:lnTo>
                  <a:lnTo>
                    <a:pt x="5008267" y="874435"/>
                  </a:lnTo>
                  <a:lnTo>
                    <a:pt x="4965848" y="889739"/>
                  </a:lnTo>
                  <a:lnTo>
                    <a:pt x="4921601" y="900953"/>
                  </a:lnTo>
                  <a:lnTo>
                    <a:pt x="4875759" y="907850"/>
                  </a:lnTo>
                  <a:lnTo>
                    <a:pt x="4828552" y="910199"/>
                  </a:lnTo>
                  <a:lnTo>
                    <a:pt x="4781346" y="907850"/>
                  </a:lnTo>
                  <a:lnTo>
                    <a:pt x="4735504" y="900953"/>
                  </a:lnTo>
                  <a:lnTo>
                    <a:pt x="4691257" y="889739"/>
                  </a:lnTo>
                  <a:lnTo>
                    <a:pt x="4648838" y="874435"/>
                  </a:lnTo>
                  <a:lnTo>
                    <a:pt x="4608479" y="855271"/>
                  </a:lnTo>
                  <a:lnTo>
                    <a:pt x="4570412" y="832476"/>
                  </a:lnTo>
                  <a:lnTo>
                    <a:pt x="4534868" y="806277"/>
                  </a:lnTo>
                  <a:lnTo>
                    <a:pt x="4502081" y="776904"/>
                  </a:lnTo>
                  <a:lnTo>
                    <a:pt x="4472282" y="744585"/>
                  </a:lnTo>
                  <a:lnTo>
                    <a:pt x="4445704" y="709550"/>
                  </a:lnTo>
                  <a:lnTo>
                    <a:pt x="4422577" y="672027"/>
                  </a:lnTo>
                  <a:lnTo>
                    <a:pt x="4403135" y="632245"/>
                  </a:lnTo>
                  <a:lnTo>
                    <a:pt x="4387610" y="590432"/>
                  </a:lnTo>
                  <a:lnTo>
                    <a:pt x="4376233" y="546818"/>
                  </a:lnTo>
                  <a:lnTo>
                    <a:pt x="4369236" y="501631"/>
                  </a:lnTo>
                  <a:lnTo>
                    <a:pt x="4366852" y="455099"/>
                  </a:lnTo>
                  <a:close/>
                </a:path>
                <a:path w="7421245" h="5681345">
                  <a:moveTo>
                    <a:pt x="4366852" y="2796986"/>
                  </a:moveTo>
                  <a:lnTo>
                    <a:pt x="4369236" y="2750455"/>
                  </a:lnTo>
                  <a:lnTo>
                    <a:pt x="4376233" y="2705268"/>
                  </a:lnTo>
                  <a:lnTo>
                    <a:pt x="4387610" y="2661654"/>
                  </a:lnTo>
                  <a:lnTo>
                    <a:pt x="4403135" y="2619841"/>
                  </a:lnTo>
                  <a:lnTo>
                    <a:pt x="4422577" y="2580059"/>
                  </a:lnTo>
                  <a:lnTo>
                    <a:pt x="4445704" y="2542536"/>
                  </a:lnTo>
                  <a:lnTo>
                    <a:pt x="4472282" y="2507501"/>
                  </a:lnTo>
                  <a:lnTo>
                    <a:pt x="4502081" y="2475182"/>
                  </a:lnTo>
                  <a:lnTo>
                    <a:pt x="4534868" y="2445809"/>
                  </a:lnTo>
                  <a:lnTo>
                    <a:pt x="4570412" y="2419610"/>
                  </a:lnTo>
                  <a:lnTo>
                    <a:pt x="4608479" y="2396815"/>
                  </a:lnTo>
                  <a:lnTo>
                    <a:pt x="4648838" y="2377651"/>
                  </a:lnTo>
                  <a:lnTo>
                    <a:pt x="4691257" y="2362347"/>
                  </a:lnTo>
                  <a:lnTo>
                    <a:pt x="4735504" y="2351133"/>
                  </a:lnTo>
                  <a:lnTo>
                    <a:pt x="4781346" y="2344236"/>
                  </a:lnTo>
                  <a:lnTo>
                    <a:pt x="4828552" y="2341886"/>
                  </a:lnTo>
                  <a:lnTo>
                    <a:pt x="4880649" y="2344791"/>
                  </a:lnTo>
                  <a:lnTo>
                    <a:pt x="4931679" y="2353383"/>
                  </a:lnTo>
                  <a:lnTo>
                    <a:pt x="4981192" y="2367476"/>
                  </a:lnTo>
                  <a:lnTo>
                    <a:pt x="5028734" y="2386888"/>
                  </a:lnTo>
                  <a:lnTo>
                    <a:pt x="5073855" y="2411432"/>
                  </a:lnTo>
                  <a:lnTo>
                    <a:pt x="5116102" y="2440925"/>
                  </a:lnTo>
                  <a:lnTo>
                    <a:pt x="5155024" y="2475182"/>
                  </a:lnTo>
                  <a:lnTo>
                    <a:pt x="5189778" y="2513547"/>
                  </a:lnTo>
                  <a:lnTo>
                    <a:pt x="5219699" y="2555191"/>
                  </a:lnTo>
                  <a:lnTo>
                    <a:pt x="5244599" y="2599666"/>
                  </a:lnTo>
                  <a:lnTo>
                    <a:pt x="5264292" y="2646529"/>
                  </a:lnTo>
                  <a:lnTo>
                    <a:pt x="5278589" y="2695334"/>
                  </a:lnTo>
                  <a:lnTo>
                    <a:pt x="5287306" y="2745635"/>
                  </a:lnTo>
                  <a:lnTo>
                    <a:pt x="5290252" y="2796986"/>
                  </a:lnTo>
                  <a:lnTo>
                    <a:pt x="5287869" y="2843518"/>
                  </a:lnTo>
                  <a:lnTo>
                    <a:pt x="5280872" y="2888705"/>
                  </a:lnTo>
                  <a:lnTo>
                    <a:pt x="5269495" y="2932319"/>
                  </a:lnTo>
                  <a:lnTo>
                    <a:pt x="5253970" y="2974132"/>
                  </a:lnTo>
                  <a:lnTo>
                    <a:pt x="5234528" y="3013914"/>
                  </a:lnTo>
                  <a:lnTo>
                    <a:pt x="5211401" y="3051437"/>
                  </a:lnTo>
                  <a:lnTo>
                    <a:pt x="5184823" y="3086472"/>
                  </a:lnTo>
                  <a:lnTo>
                    <a:pt x="5155024" y="3118791"/>
                  </a:lnTo>
                  <a:lnTo>
                    <a:pt x="5122237" y="3148164"/>
                  </a:lnTo>
                  <a:lnTo>
                    <a:pt x="5086693" y="3174363"/>
                  </a:lnTo>
                  <a:lnTo>
                    <a:pt x="5048626" y="3197158"/>
                  </a:lnTo>
                  <a:lnTo>
                    <a:pt x="5008267" y="3216322"/>
                  </a:lnTo>
                  <a:lnTo>
                    <a:pt x="4965848" y="3231626"/>
                  </a:lnTo>
                  <a:lnTo>
                    <a:pt x="4921601" y="3242840"/>
                  </a:lnTo>
                  <a:lnTo>
                    <a:pt x="4875759" y="3249737"/>
                  </a:lnTo>
                  <a:lnTo>
                    <a:pt x="4828552" y="3252086"/>
                  </a:lnTo>
                  <a:lnTo>
                    <a:pt x="4781346" y="3249737"/>
                  </a:lnTo>
                  <a:lnTo>
                    <a:pt x="4735504" y="3242840"/>
                  </a:lnTo>
                  <a:lnTo>
                    <a:pt x="4691257" y="3231626"/>
                  </a:lnTo>
                  <a:lnTo>
                    <a:pt x="4648838" y="3216322"/>
                  </a:lnTo>
                  <a:lnTo>
                    <a:pt x="4608479" y="3197158"/>
                  </a:lnTo>
                  <a:lnTo>
                    <a:pt x="4570412" y="3174363"/>
                  </a:lnTo>
                  <a:lnTo>
                    <a:pt x="4534868" y="3148164"/>
                  </a:lnTo>
                  <a:lnTo>
                    <a:pt x="4502081" y="3118791"/>
                  </a:lnTo>
                  <a:lnTo>
                    <a:pt x="4472282" y="3086472"/>
                  </a:lnTo>
                  <a:lnTo>
                    <a:pt x="4445704" y="3051437"/>
                  </a:lnTo>
                  <a:lnTo>
                    <a:pt x="4422577" y="3013914"/>
                  </a:lnTo>
                  <a:lnTo>
                    <a:pt x="4403135" y="2974132"/>
                  </a:lnTo>
                  <a:lnTo>
                    <a:pt x="4387610" y="2932319"/>
                  </a:lnTo>
                  <a:lnTo>
                    <a:pt x="4376233" y="2888705"/>
                  </a:lnTo>
                  <a:lnTo>
                    <a:pt x="4369236" y="2843518"/>
                  </a:lnTo>
                  <a:lnTo>
                    <a:pt x="4366852" y="2796986"/>
                  </a:lnTo>
                  <a:close/>
                </a:path>
                <a:path w="7421245" h="5681345">
                  <a:moveTo>
                    <a:pt x="6497219" y="2796986"/>
                  </a:moveTo>
                  <a:lnTo>
                    <a:pt x="6499603" y="2750455"/>
                  </a:lnTo>
                  <a:lnTo>
                    <a:pt x="6506600" y="2705268"/>
                  </a:lnTo>
                  <a:lnTo>
                    <a:pt x="6517977" y="2661654"/>
                  </a:lnTo>
                  <a:lnTo>
                    <a:pt x="6533502" y="2619841"/>
                  </a:lnTo>
                  <a:lnTo>
                    <a:pt x="6552944" y="2580059"/>
                  </a:lnTo>
                  <a:lnTo>
                    <a:pt x="6576071" y="2542536"/>
                  </a:lnTo>
                  <a:lnTo>
                    <a:pt x="6602649" y="2507501"/>
                  </a:lnTo>
                  <a:lnTo>
                    <a:pt x="6632448" y="2475182"/>
                  </a:lnTo>
                  <a:lnTo>
                    <a:pt x="6665235" y="2445809"/>
                  </a:lnTo>
                  <a:lnTo>
                    <a:pt x="6700779" y="2419610"/>
                  </a:lnTo>
                  <a:lnTo>
                    <a:pt x="6738846" y="2396815"/>
                  </a:lnTo>
                  <a:lnTo>
                    <a:pt x="6779205" y="2377651"/>
                  </a:lnTo>
                  <a:lnTo>
                    <a:pt x="6821624" y="2362347"/>
                  </a:lnTo>
                  <a:lnTo>
                    <a:pt x="6865871" y="2351133"/>
                  </a:lnTo>
                  <a:lnTo>
                    <a:pt x="6911713" y="2344236"/>
                  </a:lnTo>
                  <a:lnTo>
                    <a:pt x="6958919" y="2341886"/>
                  </a:lnTo>
                  <a:lnTo>
                    <a:pt x="7011016" y="2344791"/>
                  </a:lnTo>
                  <a:lnTo>
                    <a:pt x="7062046" y="2353383"/>
                  </a:lnTo>
                  <a:lnTo>
                    <a:pt x="7111559" y="2367476"/>
                  </a:lnTo>
                  <a:lnTo>
                    <a:pt x="7159101" y="2386888"/>
                  </a:lnTo>
                  <a:lnTo>
                    <a:pt x="7204222" y="2411432"/>
                  </a:lnTo>
                  <a:lnTo>
                    <a:pt x="7246469" y="2440925"/>
                  </a:lnTo>
                  <a:lnTo>
                    <a:pt x="7285391" y="2475182"/>
                  </a:lnTo>
                  <a:lnTo>
                    <a:pt x="7320145" y="2513547"/>
                  </a:lnTo>
                  <a:lnTo>
                    <a:pt x="7350066" y="2555191"/>
                  </a:lnTo>
                  <a:lnTo>
                    <a:pt x="7374966" y="2599666"/>
                  </a:lnTo>
                  <a:lnTo>
                    <a:pt x="7394659" y="2646529"/>
                  </a:lnTo>
                  <a:lnTo>
                    <a:pt x="7408956" y="2695334"/>
                  </a:lnTo>
                  <a:lnTo>
                    <a:pt x="7417673" y="2745635"/>
                  </a:lnTo>
                  <a:lnTo>
                    <a:pt x="7420619" y="2796986"/>
                  </a:lnTo>
                  <a:lnTo>
                    <a:pt x="7418236" y="2843518"/>
                  </a:lnTo>
                  <a:lnTo>
                    <a:pt x="7411239" y="2888705"/>
                  </a:lnTo>
                  <a:lnTo>
                    <a:pt x="7399862" y="2932319"/>
                  </a:lnTo>
                  <a:lnTo>
                    <a:pt x="7384337" y="2974132"/>
                  </a:lnTo>
                  <a:lnTo>
                    <a:pt x="7364895" y="3013914"/>
                  </a:lnTo>
                  <a:lnTo>
                    <a:pt x="7341768" y="3051437"/>
                  </a:lnTo>
                  <a:lnTo>
                    <a:pt x="7315190" y="3086472"/>
                  </a:lnTo>
                  <a:lnTo>
                    <a:pt x="7285391" y="3118791"/>
                  </a:lnTo>
                  <a:lnTo>
                    <a:pt x="7252604" y="3148164"/>
                  </a:lnTo>
                  <a:lnTo>
                    <a:pt x="7217060" y="3174363"/>
                  </a:lnTo>
                  <a:lnTo>
                    <a:pt x="7178993" y="3197158"/>
                  </a:lnTo>
                  <a:lnTo>
                    <a:pt x="7138634" y="3216322"/>
                  </a:lnTo>
                  <a:lnTo>
                    <a:pt x="7096215" y="3231626"/>
                  </a:lnTo>
                  <a:lnTo>
                    <a:pt x="7051968" y="3242840"/>
                  </a:lnTo>
                  <a:lnTo>
                    <a:pt x="7006126" y="3249737"/>
                  </a:lnTo>
                  <a:lnTo>
                    <a:pt x="6958919" y="3252086"/>
                  </a:lnTo>
                  <a:lnTo>
                    <a:pt x="6911713" y="3249737"/>
                  </a:lnTo>
                  <a:lnTo>
                    <a:pt x="6865871" y="3242840"/>
                  </a:lnTo>
                  <a:lnTo>
                    <a:pt x="6821624" y="3231626"/>
                  </a:lnTo>
                  <a:lnTo>
                    <a:pt x="6779205" y="3216322"/>
                  </a:lnTo>
                  <a:lnTo>
                    <a:pt x="6738846" y="3197158"/>
                  </a:lnTo>
                  <a:lnTo>
                    <a:pt x="6700779" y="3174363"/>
                  </a:lnTo>
                  <a:lnTo>
                    <a:pt x="6665235" y="3148164"/>
                  </a:lnTo>
                  <a:lnTo>
                    <a:pt x="6632448" y="3118791"/>
                  </a:lnTo>
                  <a:lnTo>
                    <a:pt x="6602649" y="3086472"/>
                  </a:lnTo>
                  <a:lnTo>
                    <a:pt x="6576071" y="3051437"/>
                  </a:lnTo>
                  <a:lnTo>
                    <a:pt x="6552944" y="3013914"/>
                  </a:lnTo>
                  <a:lnTo>
                    <a:pt x="6533502" y="2974132"/>
                  </a:lnTo>
                  <a:lnTo>
                    <a:pt x="6517977" y="2932319"/>
                  </a:lnTo>
                  <a:lnTo>
                    <a:pt x="6506600" y="2888705"/>
                  </a:lnTo>
                  <a:lnTo>
                    <a:pt x="6499603" y="2843518"/>
                  </a:lnTo>
                  <a:lnTo>
                    <a:pt x="6497219" y="2796986"/>
                  </a:lnTo>
                  <a:close/>
                </a:path>
                <a:path w="7421245" h="5681345">
                  <a:moveTo>
                    <a:pt x="1786925" y="4315221"/>
                  </a:moveTo>
                  <a:lnTo>
                    <a:pt x="1789309" y="4268690"/>
                  </a:lnTo>
                  <a:lnTo>
                    <a:pt x="1796306" y="4223503"/>
                  </a:lnTo>
                  <a:lnTo>
                    <a:pt x="1807683" y="4179889"/>
                  </a:lnTo>
                  <a:lnTo>
                    <a:pt x="1823208" y="4138076"/>
                  </a:lnTo>
                  <a:lnTo>
                    <a:pt x="1842650" y="4098294"/>
                  </a:lnTo>
                  <a:lnTo>
                    <a:pt x="1865777" y="4060771"/>
                  </a:lnTo>
                  <a:lnTo>
                    <a:pt x="1892355" y="4025736"/>
                  </a:lnTo>
                  <a:lnTo>
                    <a:pt x="1922154" y="3993417"/>
                  </a:lnTo>
                  <a:lnTo>
                    <a:pt x="1954941" y="3964044"/>
                  </a:lnTo>
                  <a:lnTo>
                    <a:pt x="1990485" y="3937845"/>
                  </a:lnTo>
                  <a:lnTo>
                    <a:pt x="2028552" y="3915050"/>
                  </a:lnTo>
                  <a:lnTo>
                    <a:pt x="2068911" y="3895886"/>
                  </a:lnTo>
                  <a:lnTo>
                    <a:pt x="2111330" y="3880582"/>
                  </a:lnTo>
                  <a:lnTo>
                    <a:pt x="2155577" y="3869368"/>
                  </a:lnTo>
                  <a:lnTo>
                    <a:pt x="2201419" y="3862471"/>
                  </a:lnTo>
                  <a:lnTo>
                    <a:pt x="2248625" y="3860121"/>
                  </a:lnTo>
                  <a:lnTo>
                    <a:pt x="2300722" y="3863026"/>
                  </a:lnTo>
                  <a:lnTo>
                    <a:pt x="2351752" y="3871618"/>
                  </a:lnTo>
                  <a:lnTo>
                    <a:pt x="2401265" y="3885711"/>
                  </a:lnTo>
                  <a:lnTo>
                    <a:pt x="2448807" y="3905123"/>
                  </a:lnTo>
                  <a:lnTo>
                    <a:pt x="2493928" y="3929667"/>
                  </a:lnTo>
                  <a:lnTo>
                    <a:pt x="2536175" y="3959160"/>
                  </a:lnTo>
                  <a:lnTo>
                    <a:pt x="2575097" y="3993417"/>
                  </a:lnTo>
                  <a:lnTo>
                    <a:pt x="2609851" y="4031782"/>
                  </a:lnTo>
                  <a:lnTo>
                    <a:pt x="2639771" y="4073426"/>
                  </a:lnTo>
                  <a:lnTo>
                    <a:pt x="2664672" y="4117901"/>
                  </a:lnTo>
                  <a:lnTo>
                    <a:pt x="2684364" y="4164764"/>
                  </a:lnTo>
                  <a:lnTo>
                    <a:pt x="2698662" y="4213569"/>
                  </a:lnTo>
                  <a:lnTo>
                    <a:pt x="2707379" y="4263870"/>
                  </a:lnTo>
                  <a:lnTo>
                    <a:pt x="2710325" y="4315221"/>
                  </a:lnTo>
                  <a:lnTo>
                    <a:pt x="2707942" y="4361753"/>
                  </a:lnTo>
                  <a:lnTo>
                    <a:pt x="2700945" y="4406940"/>
                  </a:lnTo>
                  <a:lnTo>
                    <a:pt x="2689568" y="4450554"/>
                  </a:lnTo>
                  <a:lnTo>
                    <a:pt x="2674043" y="4492367"/>
                  </a:lnTo>
                  <a:lnTo>
                    <a:pt x="2654601" y="4532149"/>
                  </a:lnTo>
                  <a:lnTo>
                    <a:pt x="2631474" y="4569672"/>
                  </a:lnTo>
                  <a:lnTo>
                    <a:pt x="2604896" y="4604707"/>
                  </a:lnTo>
                  <a:lnTo>
                    <a:pt x="2575097" y="4637026"/>
                  </a:lnTo>
                  <a:lnTo>
                    <a:pt x="2542310" y="4666399"/>
                  </a:lnTo>
                  <a:lnTo>
                    <a:pt x="2506766" y="4692598"/>
                  </a:lnTo>
                  <a:lnTo>
                    <a:pt x="2468699" y="4715393"/>
                  </a:lnTo>
                  <a:lnTo>
                    <a:pt x="2428340" y="4734557"/>
                  </a:lnTo>
                  <a:lnTo>
                    <a:pt x="2385921" y="4749861"/>
                  </a:lnTo>
                  <a:lnTo>
                    <a:pt x="2341674" y="4761075"/>
                  </a:lnTo>
                  <a:lnTo>
                    <a:pt x="2295832" y="4767972"/>
                  </a:lnTo>
                  <a:lnTo>
                    <a:pt x="2248625" y="4770321"/>
                  </a:lnTo>
                  <a:lnTo>
                    <a:pt x="2201419" y="4767972"/>
                  </a:lnTo>
                  <a:lnTo>
                    <a:pt x="2155577" y="4761075"/>
                  </a:lnTo>
                  <a:lnTo>
                    <a:pt x="2111330" y="4749861"/>
                  </a:lnTo>
                  <a:lnTo>
                    <a:pt x="2068911" y="4734557"/>
                  </a:lnTo>
                  <a:lnTo>
                    <a:pt x="2028552" y="4715393"/>
                  </a:lnTo>
                  <a:lnTo>
                    <a:pt x="1990485" y="4692598"/>
                  </a:lnTo>
                  <a:lnTo>
                    <a:pt x="1954941" y="4666399"/>
                  </a:lnTo>
                  <a:lnTo>
                    <a:pt x="1922154" y="4637026"/>
                  </a:lnTo>
                  <a:lnTo>
                    <a:pt x="1892355" y="4604707"/>
                  </a:lnTo>
                  <a:lnTo>
                    <a:pt x="1865777" y="4569672"/>
                  </a:lnTo>
                  <a:lnTo>
                    <a:pt x="1842650" y="4532149"/>
                  </a:lnTo>
                  <a:lnTo>
                    <a:pt x="1823208" y="4492367"/>
                  </a:lnTo>
                  <a:lnTo>
                    <a:pt x="1807683" y="4450554"/>
                  </a:lnTo>
                  <a:lnTo>
                    <a:pt x="1796306" y="4406940"/>
                  </a:lnTo>
                  <a:lnTo>
                    <a:pt x="1789309" y="4361753"/>
                  </a:lnTo>
                  <a:lnTo>
                    <a:pt x="1786925" y="4315221"/>
                  </a:lnTo>
                  <a:close/>
                </a:path>
                <a:path w="7421245" h="5681345">
                  <a:moveTo>
                    <a:pt x="0" y="2796986"/>
                  </a:moveTo>
                  <a:lnTo>
                    <a:pt x="2383" y="2750455"/>
                  </a:lnTo>
                  <a:lnTo>
                    <a:pt x="9380" y="2705268"/>
                  </a:lnTo>
                  <a:lnTo>
                    <a:pt x="20757" y="2661654"/>
                  </a:lnTo>
                  <a:lnTo>
                    <a:pt x="36282" y="2619841"/>
                  </a:lnTo>
                  <a:lnTo>
                    <a:pt x="55724" y="2580059"/>
                  </a:lnTo>
                  <a:lnTo>
                    <a:pt x="78851" y="2542536"/>
                  </a:lnTo>
                  <a:lnTo>
                    <a:pt x="105429" y="2507501"/>
                  </a:lnTo>
                  <a:lnTo>
                    <a:pt x="135228" y="2475182"/>
                  </a:lnTo>
                  <a:lnTo>
                    <a:pt x="168015" y="2445809"/>
                  </a:lnTo>
                  <a:lnTo>
                    <a:pt x="203559" y="2419610"/>
                  </a:lnTo>
                  <a:lnTo>
                    <a:pt x="241626" y="2396815"/>
                  </a:lnTo>
                  <a:lnTo>
                    <a:pt x="281985" y="2377651"/>
                  </a:lnTo>
                  <a:lnTo>
                    <a:pt x="324404" y="2362347"/>
                  </a:lnTo>
                  <a:lnTo>
                    <a:pt x="368651" y="2351133"/>
                  </a:lnTo>
                  <a:lnTo>
                    <a:pt x="414493" y="2344236"/>
                  </a:lnTo>
                  <a:lnTo>
                    <a:pt x="461699" y="2341886"/>
                  </a:lnTo>
                  <a:lnTo>
                    <a:pt x="513796" y="2344791"/>
                  </a:lnTo>
                  <a:lnTo>
                    <a:pt x="564826" y="2353383"/>
                  </a:lnTo>
                  <a:lnTo>
                    <a:pt x="614339" y="2367476"/>
                  </a:lnTo>
                  <a:lnTo>
                    <a:pt x="661881" y="2386888"/>
                  </a:lnTo>
                  <a:lnTo>
                    <a:pt x="707002" y="2411432"/>
                  </a:lnTo>
                  <a:lnTo>
                    <a:pt x="749249" y="2440925"/>
                  </a:lnTo>
                  <a:lnTo>
                    <a:pt x="788171" y="2475182"/>
                  </a:lnTo>
                  <a:lnTo>
                    <a:pt x="822925" y="2513547"/>
                  </a:lnTo>
                  <a:lnTo>
                    <a:pt x="852845" y="2555191"/>
                  </a:lnTo>
                  <a:lnTo>
                    <a:pt x="877746" y="2599666"/>
                  </a:lnTo>
                  <a:lnTo>
                    <a:pt x="897438" y="2646529"/>
                  </a:lnTo>
                  <a:lnTo>
                    <a:pt x="911736" y="2695334"/>
                  </a:lnTo>
                  <a:lnTo>
                    <a:pt x="920453" y="2745635"/>
                  </a:lnTo>
                  <a:lnTo>
                    <a:pt x="923399" y="2796986"/>
                  </a:lnTo>
                  <a:lnTo>
                    <a:pt x="921016" y="2843518"/>
                  </a:lnTo>
                  <a:lnTo>
                    <a:pt x="914019" y="2888705"/>
                  </a:lnTo>
                  <a:lnTo>
                    <a:pt x="902642" y="2932319"/>
                  </a:lnTo>
                  <a:lnTo>
                    <a:pt x="887117" y="2974132"/>
                  </a:lnTo>
                  <a:lnTo>
                    <a:pt x="867675" y="3013914"/>
                  </a:lnTo>
                  <a:lnTo>
                    <a:pt x="844548" y="3051437"/>
                  </a:lnTo>
                  <a:lnTo>
                    <a:pt x="817970" y="3086472"/>
                  </a:lnTo>
                  <a:lnTo>
                    <a:pt x="788171" y="3118791"/>
                  </a:lnTo>
                  <a:lnTo>
                    <a:pt x="755384" y="3148164"/>
                  </a:lnTo>
                  <a:lnTo>
                    <a:pt x="719840" y="3174363"/>
                  </a:lnTo>
                  <a:lnTo>
                    <a:pt x="681773" y="3197158"/>
                  </a:lnTo>
                  <a:lnTo>
                    <a:pt x="641414" y="3216322"/>
                  </a:lnTo>
                  <a:lnTo>
                    <a:pt x="598995" y="3231626"/>
                  </a:lnTo>
                  <a:lnTo>
                    <a:pt x="554748" y="3242840"/>
                  </a:lnTo>
                  <a:lnTo>
                    <a:pt x="508906" y="3249737"/>
                  </a:lnTo>
                  <a:lnTo>
                    <a:pt x="461699" y="3252086"/>
                  </a:lnTo>
                  <a:lnTo>
                    <a:pt x="414493" y="3249737"/>
                  </a:lnTo>
                  <a:lnTo>
                    <a:pt x="368651" y="3242840"/>
                  </a:lnTo>
                  <a:lnTo>
                    <a:pt x="324404" y="3231626"/>
                  </a:lnTo>
                  <a:lnTo>
                    <a:pt x="281985" y="3216322"/>
                  </a:lnTo>
                  <a:lnTo>
                    <a:pt x="241626" y="3197158"/>
                  </a:lnTo>
                  <a:lnTo>
                    <a:pt x="203559" y="3174363"/>
                  </a:lnTo>
                  <a:lnTo>
                    <a:pt x="168015" y="3148164"/>
                  </a:lnTo>
                  <a:lnTo>
                    <a:pt x="135228" y="3118791"/>
                  </a:lnTo>
                  <a:lnTo>
                    <a:pt x="105429" y="3086472"/>
                  </a:lnTo>
                  <a:lnTo>
                    <a:pt x="78851" y="3051437"/>
                  </a:lnTo>
                  <a:lnTo>
                    <a:pt x="55724" y="3013914"/>
                  </a:lnTo>
                  <a:lnTo>
                    <a:pt x="36282" y="2974132"/>
                  </a:lnTo>
                  <a:lnTo>
                    <a:pt x="20757" y="2932319"/>
                  </a:lnTo>
                  <a:lnTo>
                    <a:pt x="9380" y="2888705"/>
                  </a:lnTo>
                  <a:lnTo>
                    <a:pt x="2383" y="2843518"/>
                  </a:lnTo>
                  <a:lnTo>
                    <a:pt x="0" y="2796986"/>
                  </a:lnTo>
                  <a:close/>
                </a:path>
                <a:path w="7421245" h="5681345">
                  <a:moveTo>
                    <a:pt x="4366852" y="5225633"/>
                  </a:moveTo>
                  <a:lnTo>
                    <a:pt x="4369236" y="5179102"/>
                  </a:lnTo>
                  <a:lnTo>
                    <a:pt x="4376233" y="5133915"/>
                  </a:lnTo>
                  <a:lnTo>
                    <a:pt x="4387610" y="5090301"/>
                  </a:lnTo>
                  <a:lnTo>
                    <a:pt x="4403135" y="5048488"/>
                  </a:lnTo>
                  <a:lnTo>
                    <a:pt x="4422577" y="5008706"/>
                  </a:lnTo>
                  <a:lnTo>
                    <a:pt x="4445704" y="4971183"/>
                  </a:lnTo>
                  <a:lnTo>
                    <a:pt x="4472282" y="4936148"/>
                  </a:lnTo>
                  <a:lnTo>
                    <a:pt x="4502081" y="4903829"/>
                  </a:lnTo>
                  <a:lnTo>
                    <a:pt x="4534868" y="4874456"/>
                  </a:lnTo>
                  <a:lnTo>
                    <a:pt x="4570412" y="4848257"/>
                  </a:lnTo>
                  <a:lnTo>
                    <a:pt x="4608479" y="4825462"/>
                  </a:lnTo>
                  <a:lnTo>
                    <a:pt x="4648838" y="4806297"/>
                  </a:lnTo>
                  <a:lnTo>
                    <a:pt x="4691257" y="4790994"/>
                  </a:lnTo>
                  <a:lnTo>
                    <a:pt x="4735504" y="4779779"/>
                  </a:lnTo>
                  <a:lnTo>
                    <a:pt x="4781346" y="4772883"/>
                  </a:lnTo>
                  <a:lnTo>
                    <a:pt x="4828552" y="4770533"/>
                  </a:lnTo>
                  <a:lnTo>
                    <a:pt x="4880649" y="4773438"/>
                  </a:lnTo>
                  <a:lnTo>
                    <a:pt x="4931679" y="4782030"/>
                  </a:lnTo>
                  <a:lnTo>
                    <a:pt x="4981192" y="4796123"/>
                  </a:lnTo>
                  <a:lnTo>
                    <a:pt x="5028734" y="4815535"/>
                  </a:lnTo>
                  <a:lnTo>
                    <a:pt x="5073855" y="4840079"/>
                  </a:lnTo>
                  <a:lnTo>
                    <a:pt x="5116102" y="4869572"/>
                  </a:lnTo>
                  <a:lnTo>
                    <a:pt x="5155024" y="4903829"/>
                  </a:lnTo>
                  <a:lnTo>
                    <a:pt x="5189778" y="4942194"/>
                  </a:lnTo>
                  <a:lnTo>
                    <a:pt x="5219699" y="4983838"/>
                  </a:lnTo>
                  <a:lnTo>
                    <a:pt x="5244599" y="5028313"/>
                  </a:lnTo>
                  <a:lnTo>
                    <a:pt x="5264292" y="5075176"/>
                  </a:lnTo>
                  <a:lnTo>
                    <a:pt x="5278589" y="5123981"/>
                  </a:lnTo>
                  <a:lnTo>
                    <a:pt x="5287306" y="5174282"/>
                  </a:lnTo>
                  <a:lnTo>
                    <a:pt x="5290252" y="5225633"/>
                  </a:lnTo>
                  <a:lnTo>
                    <a:pt x="5287869" y="5272165"/>
                  </a:lnTo>
                  <a:lnTo>
                    <a:pt x="5280872" y="5317352"/>
                  </a:lnTo>
                  <a:lnTo>
                    <a:pt x="5269495" y="5360966"/>
                  </a:lnTo>
                  <a:lnTo>
                    <a:pt x="5253970" y="5402779"/>
                  </a:lnTo>
                  <a:lnTo>
                    <a:pt x="5234528" y="5442561"/>
                  </a:lnTo>
                  <a:lnTo>
                    <a:pt x="5211401" y="5480084"/>
                  </a:lnTo>
                  <a:lnTo>
                    <a:pt x="5184823" y="5515119"/>
                  </a:lnTo>
                  <a:lnTo>
                    <a:pt x="5155024" y="5547438"/>
                  </a:lnTo>
                  <a:lnTo>
                    <a:pt x="5122237" y="5576811"/>
                  </a:lnTo>
                  <a:lnTo>
                    <a:pt x="5086693" y="5603010"/>
                  </a:lnTo>
                  <a:lnTo>
                    <a:pt x="5048626" y="5625805"/>
                  </a:lnTo>
                  <a:lnTo>
                    <a:pt x="5008267" y="5644969"/>
                  </a:lnTo>
                  <a:lnTo>
                    <a:pt x="4965848" y="5660273"/>
                  </a:lnTo>
                  <a:lnTo>
                    <a:pt x="4921601" y="5671487"/>
                  </a:lnTo>
                  <a:lnTo>
                    <a:pt x="4875759" y="5678384"/>
                  </a:lnTo>
                  <a:lnTo>
                    <a:pt x="4828552" y="5680733"/>
                  </a:lnTo>
                  <a:lnTo>
                    <a:pt x="4781346" y="5678384"/>
                  </a:lnTo>
                  <a:lnTo>
                    <a:pt x="4735504" y="5671487"/>
                  </a:lnTo>
                  <a:lnTo>
                    <a:pt x="4691257" y="5660273"/>
                  </a:lnTo>
                  <a:lnTo>
                    <a:pt x="4648838" y="5644969"/>
                  </a:lnTo>
                  <a:lnTo>
                    <a:pt x="4608479" y="5625805"/>
                  </a:lnTo>
                  <a:lnTo>
                    <a:pt x="4570412" y="5603010"/>
                  </a:lnTo>
                  <a:lnTo>
                    <a:pt x="4534868" y="5576811"/>
                  </a:lnTo>
                  <a:lnTo>
                    <a:pt x="4502081" y="5547438"/>
                  </a:lnTo>
                  <a:lnTo>
                    <a:pt x="4472282" y="5515119"/>
                  </a:lnTo>
                  <a:lnTo>
                    <a:pt x="4445704" y="5480084"/>
                  </a:lnTo>
                  <a:lnTo>
                    <a:pt x="4422577" y="5442561"/>
                  </a:lnTo>
                  <a:lnTo>
                    <a:pt x="4403135" y="5402779"/>
                  </a:lnTo>
                  <a:lnTo>
                    <a:pt x="4387610" y="5360966"/>
                  </a:lnTo>
                  <a:lnTo>
                    <a:pt x="4376233" y="5317352"/>
                  </a:lnTo>
                  <a:lnTo>
                    <a:pt x="4369236" y="5272165"/>
                  </a:lnTo>
                  <a:lnTo>
                    <a:pt x="4366852" y="5225633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23001" y="2554643"/>
              <a:ext cx="700405" cy="1236980"/>
            </a:xfrm>
            <a:custGeom>
              <a:avLst/>
              <a:gdLst/>
              <a:ahLst/>
              <a:cxnLst/>
              <a:rect l="l" t="t" r="r" b="b"/>
              <a:pathLst>
                <a:path w="700405" h="1236979">
                  <a:moveTo>
                    <a:pt x="0" y="1236966"/>
                  </a:moveTo>
                  <a:lnTo>
                    <a:pt x="7002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0" y="29865"/>
                  </a:lnTo>
                  <a:lnTo>
                    <a:pt x="34985" y="0"/>
                  </a:lnTo>
                  <a:lnTo>
                    <a:pt x="27382" y="4536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34985" y="0"/>
                  </a:lnTo>
                  <a:lnTo>
                    <a:pt x="0" y="29865"/>
                  </a:lnTo>
                  <a:lnTo>
                    <a:pt x="27382" y="4536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123001" y="3791610"/>
              <a:ext cx="962660" cy="1152525"/>
            </a:xfrm>
            <a:custGeom>
              <a:avLst/>
              <a:gdLst/>
              <a:ahLst/>
              <a:cxnLst/>
              <a:rect l="l" t="t" r="r" b="b"/>
              <a:pathLst>
                <a:path w="962660" h="1152525">
                  <a:moveTo>
                    <a:pt x="0" y="0"/>
                  </a:moveTo>
                  <a:lnTo>
                    <a:pt x="962076" y="115252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072999" y="493405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39777" y="43265"/>
                  </a:moveTo>
                  <a:lnTo>
                    <a:pt x="0" y="20164"/>
                  </a:lnTo>
                  <a:lnTo>
                    <a:pt x="24155" y="0"/>
                  </a:lnTo>
                  <a:lnTo>
                    <a:pt x="39777" y="432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072999" y="493405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0" y="20164"/>
                  </a:moveTo>
                  <a:lnTo>
                    <a:pt x="39777" y="43265"/>
                  </a:lnTo>
                  <a:lnTo>
                    <a:pt x="24155" y="0"/>
                  </a:lnTo>
                  <a:lnTo>
                    <a:pt x="0" y="201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639554" y="1470054"/>
              <a:ext cx="1873885" cy="713740"/>
            </a:xfrm>
            <a:custGeom>
              <a:avLst/>
              <a:gdLst/>
              <a:ahLst/>
              <a:cxnLst/>
              <a:rect l="l" t="t" r="r" b="b"/>
              <a:pathLst>
                <a:path w="1873885" h="713739">
                  <a:moveTo>
                    <a:pt x="0" y="713168"/>
                  </a:moveTo>
                  <a:lnTo>
                    <a:pt x="187348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507445" y="145467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194" y="30081"/>
                  </a:moveTo>
                  <a:lnTo>
                    <a:pt x="0" y="674"/>
                  </a:lnTo>
                  <a:lnTo>
                    <a:pt x="45994" y="0"/>
                  </a:lnTo>
                  <a:lnTo>
                    <a:pt x="11194" y="3008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507445" y="145467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194" y="30081"/>
                  </a:moveTo>
                  <a:lnTo>
                    <a:pt x="45994" y="0"/>
                  </a:lnTo>
                  <a:lnTo>
                    <a:pt x="0" y="674"/>
                  </a:lnTo>
                  <a:lnTo>
                    <a:pt x="11194" y="300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775082" y="2505005"/>
              <a:ext cx="1875789" cy="939800"/>
            </a:xfrm>
            <a:custGeom>
              <a:avLst/>
              <a:gdLst/>
              <a:ahLst/>
              <a:cxnLst/>
              <a:rect l="l" t="t" r="r" b="b"/>
              <a:pathLst>
                <a:path w="1875789" h="939800">
                  <a:moveTo>
                    <a:pt x="0" y="0"/>
                  </a:moveTo>
                  <a:lnTo>
                    <a:pt x="1875499" y="93920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45694" y="33422"/>
                  </a:moveTo>
                  <a:lnTo>
                    <a:pt x="0" y="28134"/>
                  </a:lnTo>
                  <a:lnTo>
                    <a:pt x="14089" y="0"/>
                  </a:lnTo>
                  <a:lnTo>
                    <a:pt x="45694" y="33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0" y="28134"/>
                  </a:moveTo>
                  <a:lnTo>
                    <a:pt x="45694" y="33422"/>
                  </a:lnTo>
                  <a:lnTo>
                    <a:pt x="14089" y="0"/>
                  </a:lnTo>
                  <a:lnTo>
                    <a:pt x="0" y="281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39482" y="2826752"/>
              <a:ext cx="2030730" cy="3024505"/>
            </a:xfrm>
            <a:custGeom>
              <a:avLst/>
              <a:gdLst/>
              <a:ahLst/>
              <a:cxnLst/>
              <a:rect l="l" t="t" r="r" b="b"/>
              <a:pathLst>
                <a:path w="2030729" h="3024504">
                  <a:moveTo>
                    <a:pt x="0" y="0"/>
                  </a:moveTo>
                  <a:lnTo>
                    <a:pt x="2030344" y="30242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656765" y="5842234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155" y="44656"/>
                  </a:moveTo>
                  <a:lnTo>
                    <a:pt x="0" y="17538"/>
                  </a:lnTo>
                  <a:lnTo>
                    <a:pt x="26124" y="0"/>
                  </a:lnTo>
                  <a:lnTo>
                    <a:pt x="37155" y="446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656765" y="5842234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538"/>
                  </a:moveTo>
                  <a:lnTo>
                    <a:pt x="37155" y="44656"/>
                  </a:lnTo>
                  <a:lnTo>
                    <a:pt x="26124" y="0"/>
                  </a:lnTo>
                  <a:lnTo>
                    <a:pt x="0" y="1753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2448226" y="1817783"/>
              <a:ext cx="2219960" cy="3037205"/>
            </a:xfrm>
            <a:custGeom>
              <a:avLst/>
              <a:gdLst/>
              <a:ahLst/>
              <a:cxnLst/>
              <a:rect l="l" t="t" r="r" b="b"/>
              <a:pathLst>
                <a:path w="2219960" h="3037204">
                  <a:moveTo>
                    <a:pt x="0" y="3036961"/>
                  </a:moveTo>
                  <a:lnTo>
                    <a:pt x="221987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0" y="25612"/>
                  </a:lnTo>
                  <a:lnTo>
                    <a:pt x="38208" y="0"/>
                  </a:lnTo>
                  <a:lnTo>
                    <a:pt x="25402" y="441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38208" y="0"/>
                  </a:lnTo>
                  <a:lnTo>
                    <a:pt x="0" y="25612"/>
                  </a:lnTo>
                  <a:lnTo>
                    <a:pt x="25402" y="4418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774698" y="4137158"/>
              <a:ext cx="1875155" cy="850900"/>
            </a:xfrm>
            <a:custGeom>
              <a:avLst/>
              <a:gdLst/>
              <a:ahLst/>
              <a:cxnLst/>
              <a:rect l="l" t="t" r="r" b="b"/>
              <a:pathLst>
                <a:path w="1875154" h="850900">
                  <a:moveTo>
                    <a:pt x="0" y="850881"/>
                  </a:moveTo>
                  <a:lnTo>
                    <a:pt x="187485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643054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0" y="3537"/>
                  </a:lnTo>
                  <a:lnTo>
                    <a:pt x="45862" y="0"/>
                  </a:lnTo>
                  <a:lnTo>
                    <a:pt x="13003" y="321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643054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45862" y="0"/>
                  </a:lnTo>
                  <a:lnTo>
                    <a:pt x="0" y="3537"/>
                  </a:lnTo>
                  <a:lnTo>
                    <a:pt x="13003" y="321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774698" y="5631649"/>
              <a:ext cx="1737995" cy="570865"/>
            </a:xfrm>
            <a:custGeom>
              <a:avLst/>
              <a:gdLst/>
              <a:ahLst/>
              <a:cxnLst/>
              <a:rect l="l" t="t" r="r" b="b"/>
              <a:pathLst>
                <a:path w="1737995" h="570864">
                  <a:moveTo>
                    <a:pt x="0" y="0"/>
                  </a:moveTo>
                  <a:lnTo>
                    <a:pt x="1737604" y="57076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9819" y="0"/>
                  </a:lnTo>
                  <a:lnTo>
                    <a:pt x="45976" y="28436"/>
                  </a:lnTo>
                  <a:lnTo>
                    <a:pt x="0" y="2989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45976" y="28436"/>
                  </a:lnTo>
                  <a:lnTo>
                    <a:pt x="9819" y="0"/>
                  </a:lnTo>
                  <a:lnTo>
                    <a:pt x="0" y="2989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489854" y="1449722"/>
              <a:ext cx="1310640" cy="1972945"/>
            </a:xfrm>
            <a:custGeom>
              <a:avLst/>
              <a:gdLst/>
              <a:ahLst/>
              <a:cxnLst/>
              <a:rect l="l" t="t" r="r" b="b"/>
              <a:pathLst>
                <a:path w="1310640" h="1972945">
                  <a:moveTo>
                    <a:pt x="0" y="0"/>
                  </a:moveTo>
                  <a:lnTo>
                    <a:pt x="1310573" y="19725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37024" y="44709"/>
                  </a:moveTo>
                  <a:lnTo>
                    <a:pt x="0" y="17412"/>
                  </a:lnTo>
                  <a:lnTo>
                    <a:pt x="26208" y="0"/>
                  </a:lnTo>
                  <a:lnTo>
                    <a:pt x="37024" y="44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0" y="17412"/>
                  </a:moveTo>
                  <a:lnTo>
                    <a:pt x="37024" y="44709"/>
                  </a:lnTo>
                  <a:lnTo>
                    <a:pt x="26208" y="0"/>
                  </a:lnTo>
                  <a:lnTo>
                    <a:pt x="0" y="174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489854" y="3791610"/>
              <a:ext cx="1149985" cy="0"/>
            </a:xfrm>
            <a:custGeom>
              <a:avLst/>
              <a:gdLst/>
              <a:ahLst/>
              <a:cxnLst/>
              <a:rect l="l" t="t" r="r" b="b"/>
              <a:pathLst>
                <a:path w="1149984">
                  <a:moveTo>
                    <a:pt x="0" y="0"/>
                  </a:moveTo>
                  <a:lnTo>
                    <a:pt x="1149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639604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39604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489854" y="4161557"/>
              <a:ext cx="1311910" cy="2059305"/>
            </a:xfrm>
            <a:custGeom>
              <a:avLst/>
              <a:gdLst/>
              <a:ahLst/>
              <a:cxnLst/>
              <a:rect l="l" t="t" r="r" b="b"/>
              <a:pathLst>
                <a:path w="1311909" h="2059304">
                  <a:moveTo>
                    <a:pt x="0" y="2058699"/>
                  </a:moveTo>
                  <a:lnTo>
                    <a:pt x="131149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788078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0" y="28002"/>
                  </a:lnTo>
                  <a:lnTo>
                    <a:pt x="36493" y="0"/>
                  </a:lnTo>
                  <a:lnTo>
                    <a:pt x="26538" y="449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788078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36493" y="0"/>
                  </a:lnTo>
                  <a:lnTo>
                    <a:pt x="0" y="28002"/>
                  </a:lnTo>
                  <a:lnTo>
                    <a:pt x="26538" y="449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99600" y="994623"/>
              <a:ext cx="7421245" cy="4770755"/>
            </a:xfrm>
            <a:custGeom>
              <a:avLst/>
              <a:gdLst/>
              <a:ahLst/>
              <a:cxnLst/>
              <a:rect l="l" t="t" r="r" b="b"/>
              <a:pathLst>
                <a:path w="7421245" h="4770755">
                  <a:moveTo>
                    <a:pt x="4366852" y="455099"/>
                  </a:moveTo>
                  <a:lnTo>
                    <a:pt x="4369236" y="408568"/>
                  </a:lnTo>
                  <a:lnTo>
                    <a:pt x="4376233" y="363381"/>
                  </a:lnTo>
                  <a:lnTo>
                    <a:pt x="4387610" y="319767"/>
                  </a:lnTo>
                  <a:lnTo>
                    <a:pt x="4403135" y="277954"/>
                  </a:lnTo>
                  <a:lnTo>
                    <a:pt x="4422577" y="238172"/>
                  </a:lnTo>
                  <a:lnTo>
                    <a:pt x="4445704" y="200649"/>
                  </a:lnTo>
                  <a:lnTo>
                    <a:pt x="4472282" y="165614"/>
                  </a:lnTo>
                  <a:lnTo>
                    <a:pt x="4502081" y="133295"/>
                  </a:lnTo>
                  <a:lnTo>
                    <a:pt x="4534868" y="103922"/>
                  </a:lnTo>
                  <a:lnTo>
                    <a:pt x="4570412" y="77723"/>
                  </a:lnTo>
                  <a:lnTo>
                    <a:pt x="4608479" y="54928"/>
                  </a:lnTo>
                  <a:lnTo>
                    <a:pt x="4648838" y="35764"/>
                  </a:lnTo>
                  <a:lnTo>
                    <a:pt x="4691257" y="20460"/>
                  </a:lnTo>
                  <a:lnTo>
                    <a:pt x="4735504" y="9246"/>
                  </a:lnTo>
                  <a:lnTo>
                    <a:pt x="4781346" y="2349"/>
                  </a:lnTo>
                  <a:lnTo>
                    <a:pt x="4828552" y="0"/>
                  </a:lnTo>
                  <a:lnTo>
                    <a:pt x="4880649" y="2904"/>
                  </a:lnTo>
                  <a:lnTo>
                    <a:pt x="4931679" y="11496"/>
                  </a:lnTo>
                  <a:lnTo>
                    <a:pt x="4981192" y="25589"/>
                  </a:lnTo>
                  <a:lnTo>
                    <a:pt x="5028734" y="45001"/>
                  </a:lnTo>
                  <a:lnTo>
                    <a:pt x="5073855" y="69545"/>
                  </a:lnTo>
                  <a:lnTo>
                    <a:pt x="5116102" y="99038"/>
                  </a:lnTo>
                  <a:lnTo>
                    <a:pt x="5155024" y="133295"/>
                  </a:lnTo>
                  <a:lnTo>
                    <a:pt x="5189778" y="171660"/>
                  </a:lnTo>
                  <a:lnTo>
                    <a:pt x="5219699" y="213304"/>
                  </a:lnTo>
                  <a:lnTo>
                    <a:pt x="5244599" y="257779"/>
                  </a:lnTo>
                  <a:lnTo>
                    <a:pt x="5264292" y="304642"/>
                  </a:lnTo>
                  <a:lnTo>
                    <a:pt x="5278589" y="353447"/>
                  </a:lnTo>
                  <a:lnTo>
                    <a:pt x="5287306" y="403748"/>
                  </a:lnTo>
                  <a:lnTo>
                    <a:pt x="5290252" y="455099"/>
                  </a:lnTo>
                  <a:lnTo>
                    <a:pt x="5287869" y="501631"/>
                  </a:lnTo>
                  <a:lnTo>
                    <a:pt x="5280872" y="546818"/>
                  </a:lnTo>
                  <a:lnTo>
                    <a:pt x="5269495" y="590432"/>
                  </a:lnTo>
                  <a:lnTo>
                    <a:pt x="5253970" y="632245"/>
                  </a:lnTo>
                  <a:lnTo>
                    <a:pt x="5234528" y="672027"/>
                  </a:lnTo>
                  <a:lnTo>
                    <a:pt x="5211401" y="709550"/>
                  </a:lnTo>
                  <a:lnTo>
                    <a:pt x="5184823" y="744585"/>
                  </a:lnTo>
                  <a:lnTo>
                    <a:pt x="5155024" y="776904"/>
                  </a:lnTo>
                  <a:lnTo>
                    <a:pt x="5122237" y="806277"/>
                  </a:lnTo>
                  <a:lnTo>
                    <a:pt x="5086693" y="832476"/>
                  </a:lnTo>
                  <a:lnTo>
                    <a:pt x="5048626" y="855271"/>
                  </a:lnTo>
                  <a:lnTo>
                    <a:pt x="5008267" y="874435"/>
                  </a:lnTo>
                  <a:lnTo>
                    <a:pt x="4965848" y="889739"/>
                  </a:lnTo>
                  <a:lnTo>
                    <a:pt x="4921601" y="900953"/>
                  </a:lnTo>
                  <a:lnTo>
                    <a:pt x="4875759" y="907850"/>
                  </a:lnTo>
                  <a:lnTo>
                    <a:pt x="4828552" y="910199"/>
                  </a:lnTo>
                  <a:lnTo>
                    <a:pt x="4781346" y="907850"/>
                  </a:lnTo>
                  <a:lnTo>
                    <a:pt x="4735504" y="900953"/>
                  </a:lnTo>
                  <a:lnTo>
                    <a:pt x="4691257" y="889739"/>
                  </a:lnTo>
                  <a:lnTo>
                    <a:pt x="4648838" y="874435"/>
                  </a:lnTo>
                  <a:lnTo>
                    <a:pt x="4608479" y="855271"/>
                  </a:lnTo>
                  <a:lnTo>
                    <a:pt x="4570412" y="832476"/>
                  </a:lnTo>
                  <a:lnTo>
                    <a:pt x="4534868" y="806277"/>
                  </a:lnTo>
                  <a:lnTo>
                    <a:pt x="4502081" y="776904"/>
                  </a:lnTo>
                  <a:lnTo>
                    <a:pt x="4472282" y="744585"/>
                  </a:lnTo>
                  <a:lnTo>
                    <a:pt x="4445704" y="709550"/>
                  </a:lnTo>
                  <a:lnTo>
                    <a:pt x="4422577" y="672027"/>
                  </a:lnTo>
                  <a:lnTo>
                    <a:pt x="4403135" y="632245"/>
                  </a:lnTo>
                  <a:lnTo>
                    <a:pt x="4387610" y="590432"/>
                  </a:lnTo>
                  <a:lnTo>
                    <a:pt x="4376233" y="546818"/>
                  </a:lnTo>
                  <a:lnTo>
                    <a:pt x="4369236" y="501631"/>
                  </a:lnTo>
                  <a:lnTo>
                    <a:pt x="4366852" y="455099"/>
                  </a:lnTo>
                  <a:close/>
                </a:path>
                <a:path w="7421245" h="4770755">
                  <a:moveTo>
                    <a:pt x="4366852" y="2796986"/>
                  </a:moveTo>
                  <a:lnTo>
                    <a:pt x="4369236" y="2750455"/>
                  </a:lnTo>
                  <a:lnTo>
                    <a:pt x="4376233" y="2705268"/>
                  </a:lnTo>
                  <a:lnTo>
                    <a:pt x="4387610" y="2661654"/>
                  </a:lnTo>
                  <a:lnTo>
                    <a:pt x="4403135" y="2619841"/>
                  </a:lnTo>
                  <a:lnTo>
                    <a:pt x="4422577" y="2580059"/>
                  </a:lnTo>
                  <a:lnTo>
                    <a:pt x="4445704" y="2542536"/>
                  </a:lnTo>
                  <a:lnTo>
                    <a:pt x="4472282" y="2507501"/>
                  </a:lnTo>
                  <a:lnTo>
                    <a:pt x="4502081" y="2475182"/>
                  </a:lnTo>
                  <a:lnTo>
                    <a:pt x="4534868" y="2445809"/>
                  </a:lnTo>
                  <a:lnTo>
                    <a:pt x="4570412" y="2419610"/>
                  </a:lnTo>
                  <a:lnTo>
                    <a:pt x="4608479" y="2396815"/>
                  </a:lnTo>
                  <a:lnTo>
                    <a:pt x="4648838" y="2377651"/>
                  </a:lnTo>
                  <a:lnTo>
                    <a:pt x="4691257" y="2362347"/>
                  </a:lnTo>
                  <a:lnTo>
                    <a:pt x="4735504" y="2351133"/>
                  </a:lnTo>
                  <a:lnTo>
                    <a:pt x="4781346" y="2344236"/>
                  </a:lnTo>
                  <a:lnTo>
                    <a:pt x="4828552" y="2341886"/>
                  </a:lnTo>
                  <a:lnTo>
                    <a:pt x="4880649" y="2344791"/>
                  </a:lnTo>
                  <a:lnTo>
                    <a:pt x="4931679" y="2353383"/>
                  </a:lnTo>
                  <a:lnTo>
                    <a:pt x="4981192" y="2367476"/>
                  </a:lnTo>
                  <a:lnTo>
                    <a:pt x="5028734" y="2386888"/>
                  </a:lnTo>
                  <a:lnTo>
                    <a:pt x="5073855" y="2411432"/>
                  </a:lnTo>
                  <a:lnTo>
                    <a:pt x="5116102" y="2440925"/>
                  </a:lnTo>
                  <a:lnTo>
                    <a:pt x="5155024" y="2475182"/>
                  </a:lnTo>
                  <a:lnTo>
                    <a:pt x="5189778" y="2513547"/>
                  </a:lnTo>
                  <a:lnTo>
                    <a:pt x="5219699" y="2555191"/>
                  </a:lnTo>
                  <a:lnTo>
                    <a:pt x="5244599" y="2599666"/>
                  </a:lnTo>
                  <a:lnTo>
                    <a:pt x="5264292" y="2646529"/>
                  </a:lnTo>
                  <a:lnTo>
                    <a:pt x="5278589" y="2695334"/>
                  </a:lnTo>
                  <a:lnTo>
                    <a:pt x="5287306" y="2745635"/>
                  </a:lnTo>
                  <a:lnTo>
                    <a:pt x="5290252" y="2796986"/>
                  </a:lnTo>
                  <a:lnTo>
                    <a:pt x="5287869" y="2843518"/>
                  </a:lnTo>
                  <a:lnTo>
                    <a:pt x="5280872" y="2888705"/>
                  </a:lnTo>
                  <a:lnTo>
                    <a:pt x="5269495" y="2932319"/>
                  </a:lnTo>
                  <a:lnTo>
                    <a:pt x="5253970" y="2974132"/>
                  </a:lnTo>
                  <a:lnTo>
                    <a:pt x="5234528" y="3013914"/>
                  </a:lnTo>
                  <a:lnTo>
                    <a:pt x="5211401" y="3051437"/>
                  </a:lnTo>
                  <a:lnTo>
                    <a:pt x="5184823" y="3086472"/>
                  </a:lnTo>
                  <a:lnTo>
                    <a:pt x="5155024" y="3118791"/>
                  </a:lnTo>
                  <a:lnTo>
                    <a:pt x="5122237" y="3148164"/>
                  </a:lnTo>
                  <a:lnTo>
                    <a:pt x="5086693" y="3174363"/>
                  </a:lnTo>
                  <a:lnTo>
                    <a:pt x="5048626" y="3197158"/>
                  </a:lnTo>
                  <a:lnTo>
                    <a:pt x="5008267" y="3216322"/>
                  </a:lnTo>
                  <a:lnTo>
                    <a:pt x="4965848" y="3231626"/>
                  </a:lnTo>
                  <a:lnTo>
                    <a:pt x="4921601" y="3242840"/>
                  </a:lnTo>
                  <a:lnTo>
                    <a:pt x="4875759" y="3249737"/>
                  </a:lnTo>
                  <a:lnTo>
                    <a:pt x="4828552" y="3252086"/>
                  </a:lnTo>
                  <a:lnTo>
                    <a:pt x="4781346" y="3249737"/>
                  </a:lnTo>
                  <a:lnTo>
                    <a:pt x="4735504" y="3242840"/>
                  </a:lnTo>
                  <a:lnTo>
                    <a:pt x="4691257" y="3231626"/>
                  </a:lnTo>
                  <a:lnTo>
                    <a:pt x="4648838" y="3216322"/>
                  </a:lnTo>
                  <a:lnTo>
                    <a:pt x="4608479" y="3197158"/>
                  </a:lnTo>
                  <a:lnTo>
                    <a:pt x="4570412" y="3174363"/>
                  </a:lnTo>
                  <a:lnTo>
                    <a:pt x="4534868" y="3148164"/>
                  </a:lnTo>
                  <a:lnTo>
                    <a:pt x="4502081" y="3118791"/>
                  </a:lnTo>
                  <a:lnTo>
                    <a:pt x="4472282" y="3086472"/>
                  </a:lnTo>
                  <a:lnTo>
                    <a:pt x="4445704" y="3051437"/>
                  </a:lnTo>
                  <a:lnTo>
                    <a:pt x="4422577" y="3013914"/>
                  </a:lnTo>
                  <a:lnTo>
                    <a:pt x="4403135" y="2974132"/>
                  </a:lnTo>
                  <a:lnTo>
                    <a:pt x="4387610" y="2932319"/>
                  </a:lnTo>
                  <a:lnTo>
                    <a:pt x="4376233" y="2888705"/>
                  </a:lnTo>
                  <a:lnTo>
                    <a:pt x="4369236" y="2843518"/>
                  </a:lnTo>
                  <a:lnTo>
                    <a:pt x="4366852" y="2796986"/>
                  </a:lnTo>
                  <a:close/>
                </a:path>
                <a:path w="7421245" h="4770755">
                  <a:moveTo>
                    <a:pt x="6497219" y="2796986"/>
                  </a:moveTo>
                  <a:lnTo>
                    <a:pt x="6499603" y="2750455"/>
                  </a:lnTo>
                  <a:lnTo>
                    <a:pt x="6506600" y="2705268"/>
                  </a:lnTo>
                  <a:lnTo>
                    <a:pt x="6517977" y="2661654"/>
                  </a:lnTo>
                  <a:lnTo>
                    <a:pt x="6533502" y="2619841"/>
                  </a:lnTo>
                  <a:lnTo>
                    <a:pt x="6552944" y="2580059"/>
                  </a:lnTo>
                  <a:lnTo>
                    <a:pt x="6576071" y="2542536"/>
                  </a:lnTo>
                  <a:lnTo>
                    <a:pt x="6602649" y="2507501"/>
                  </a:lnTo>
                  <a:lnTo>
                    <a:pt x="6632448" y="2475182"/>
                  </a:lnTo>
                  <a:lnTo>
                    <a:pt x="6665235" y="2445809"/>
                  </a:lnTo>
                  <a:lnTo>
                    <a:pt x="6700779" y="2419610"/>
                  </a:lnTo>
                  <a:lnTo>
                    <a:pt x="6738846" y="2396815"/>
                  </a:lnTo>
                  <a:lnTo>
                    <a:pt x="6779205" y="2377651"/>
                  </a:lnTo>
                  <a:lnTo>
                    <a:pt x="6821624" y="2362347"/>
                  </a:lnTo>
                  <a:lnTo>
                    <a:pt x="6865871" y="2351133"/>
                  </a:lnTo>
                  <a:lnTo>
                    <a:pt x="6911713" y="2344236"/>
                  </a:lnTo>
                  <a:lnTo>
                    <a:pt x="6958919" y="2341886"/>
                  </a:lnTo>
                  <a:lnTo>
                    <a:pt x="7011016" y="2344791"/>
                  </a:lnTo>
                  <a:lnTo>
                    <a:pt x="7062046" y="2353383"/>
                  </a:lnTo>
                  <a:lnTo>
                    <a:pt x="7111559" y="2367476"/>
                  </a:lnTo>
                  <a:lnTo>
                    <a:pt x="7159101" y="2386888"/>
                  </a:lnTo>
                  <a:lnTo>
                    <a:pt x="7204222" y="2411432"/>
                  </a:lnTo>
                  <a:lnTo>
                    <a:pt x="7246469" y="2440925"/>
                  </a:lnTo>
                  <a:lnTo>
                    <a:pt x="7285391" y="2475182"/>
                  </a:lnTo>
                  <a:lnTo>
                    <a:pt x="7320145" y="2513547"/>
                  </a:lnTo>
                  <a:lnTo>
                    <a:pt x="7350066" y="2555191"/>
                  </a:lnTo>
                  <a:lnTo>
                    <a:pt x="7374966" y="2599666"/>
                  </a:lnTo>
                  <a:lnTo>
                    <a:pt x="7394659" y="2646529"/>
                  </a:lnTo>
                  <a:lnTo>
                    <a:pt x="7408956" y="2695334"/>
                  </a:lnTo>
                  <a:lnTo>
                    <a:pt x="7417673" y="2745635"/>
                  </a:lnTo>
                  <a:lnTo>
                    <a:pt x="7420619" y="2796986"/>
                  </a:lnTo>
                  <a:lnTo>
                    <a:pt x="7418236" y="2843518"/>
                  </a:lnTo>
                  <a:lnTo>
                    <a:pt x="7411239" y="2888705"/>
                  </a:lnTo>
                  <a:lnTo>
                    <a:pt x="7399862" y="2932319"/>
                  </a:lnTo>
                  <a:lnTo>
                    <a:pt x="7384337" y="2974132"/>
                  </a:lnTo>
                  <a:lnTo>
                    <a:pt x="7364895" y="3013914"/>
                  </a:lnTo>
                  <a:lnTo>
                    <a:pt x="7341768" y="3051437"/>
                  </a:lnTo>
                  <a:lnTo>
                    <a:pt x="7315190" y="3086472"/>
                  </a:lnTo>
                  <a:lnTo>
                    <a:pt x="7285391" y="3118791"/>
                  </a:lnTo>
                  <a:lnTo>
                    <a:pt x="7252604" y="3148164"/>
                  </a:lnTo>
                  <a:lnTo>
                    <a:pt x="7217060" y="3174363"/>
                  </a:lnTo>
                  <a:lnTo>
                    <a:pt x="7178993" y="3197158"/>
                  </a:lnTo>
                  <a:lnTo>
                    <a:pt x="7138634" y="3216322"/>
                  </a:lnTo>
                  <a:lnTo>
                    <a:pt x="7096215" y="3231626"/>
                  </a:lnTo>
                  <a:lnTo>
                    <a:pt x="7051968" y="3242840"/>
                  </a:lnTo>
                  <a:lnTo>
                    <a:pt x="7006126" y="3249737"/>
                  </a:lnTo>
                  <a:lnTo>
                    <a:pt x="6958919" y="3252086"/>
                  </a:lnTo>
                  <a:lnTo>
                    <a:pt x="6911713" y="3249737"/>
                  </a:lnTo>
                  <a:lnTo>
                    <a:pt x="6865871" y="3242840"/>
                  </a:lnTo>
                  <a:lnTo>
                    <a:pt x="6821624" y="3231626"/>
                  </a:lnTo>
                  <a:lnTo>
                    <a:pt x="6779205" y="3216322"/>
                  </a:lnTo>
                  <a:lnTo>
                    <a:pt x="6738846" y="3197158"/>
                  </a:lnTo>
                  <a:lnTo>
                    <a:pt x="6700779" y="3174363"/>
                  </a:lnTo>
                  <a:lnTo>
                    <a:pt x="6665235" y="3148164"/>
                  </a:lnTo>
                  <a:lnTo>
                    <a:pt x="6632448" y="3118791"/>
                  </a:lnTo>
                  <a:lnTo>
                    <a:pt x="6602649" y="3086472"/>
                  </a:lnTo>
                  <a:lnTo>
                    <a:pt x="6576071" y="3051437"/>
                  </a:lnTo>
                  <a:lnTo>
                    <a:pt x="6552944" y="3013914"/>
                  </a:lnTo>
                  <a:lnTo>
                    <a:pt x="6533502" y="2974132"/>
                  </a:lnTo>
                  <a:lnTo>
                    <a:pt x="6517977" y="2932319"/>
                  </a:lnTo>
                  <a:lnTo>
                    <a:pt x="6506600" y="2888705"/>
                  </a:lnTo>
                  <a:lnTo>
                    <a:pt x="6499603" y="2843518"/>
                  </a:lnTo>
                  <a:lnTo>
                    <a:pt x="6497219" y="2796986"/>
                  </a:lnTo>
                  <a:close/>
                </a:path>
                <a:path w="7421245" h="4770755">
                  <a:moveTo>
                    <a:pt x="1786925" y="4315221"/>
                  </a:moveTo>
                  <a:lnTo>
                    <a:pt x="1789309" y="4268690"/>
                  </a:lnTo>
                  <a:lnTo>
                    <a:pt x="1796306" y="4223503"/>
                  </a:lnTo>
                  <a:lnTo>
                    <a:pt x="1807683" y="4179889"/>
                  </a:lnTo>
                  <a:lnTo>
                    <a:pt x="1823208" y="4138076"/>
                  </a:lnTo>
                  <a:lnTo>
                    <a:pt x="1842650" y="4098294"/>
                  </a:lnTo>
                  <a:lnTo>
                    <a:pt x="1865777" y="4060771"/>
                  </a:lnTo>
                  <a:lnTo>
                    <a:pt x="1892355" y="4025736"/>
                  </a:lnTo>
                  <a:lnTo>
                    <a:pt x="1922154" y="3993417"/>
                  </a:lnTo>
                  <a:lnTo>
                    <a:pt x="1954941" y="3964044"/>
                  </a:lnTo>
                  <a:lnTo>
                    <a:pt x="1990485" y="3937845"/>
                  </a:lnTo>
                  <a:lnTo>
                    <a:pt x="2028552" y="3915050"/>
                  </a:lnTo>
                  <a:lnTo>
                    <a:pt x="2068911" y="3895886"/>
                  </a:lnTo>
                  <a:lnTo>
                    <a:pt x="2111330" y="3880582"/>
                  </a:lnTo>
                  <a:lnTo>
                    <a:pt x="2155577" y="3869368"/>
                  </a:lnTo>
                  <a:lnTo>
                    <a:pt x="2201419" y="3862471"/>
                  </a:lnTo>
                  <a:lnTo>
                    <a:pt x="2248625" y="3860121"/>
                  </a:lnTo>
                  <a:lnTo>
                    <a:pt x="2300722" y="3863026"/>
                  </a:lnTo>
                  <a:lnTo>
                    <a:pt x="2351752" y="3871618"/>
                  </a:lnTo>
                  <a:lnTo>
                    <a:pt x="2401265" y="3885711"/>
                  </a:lnTo>
                  <a:lnTo>
                    <a:pt x="2448807" y="3905123"/>
                  </a:lnTo>
                  <a:lnTo>
                    <a:pt x="2493928" y="3929667"/>
                  </a:lnTo>
                  <a:lnTo>
                    <a:pt x="2536175" y="3959160"/>
                  </a:lnTo>
                  <a:lnTo>
                    <a:pt x="2575097" y="3993417"/>
                  </a:lnTo>
                  <a:lnTo>
                    <a:pt x="2609851" y="4031782"/>
                  </a:lnTo>
                  <a:lnTo>
                    <a:pt x="2639771" y="4073426"/>
                  </a:lnTo>
                  <a:lnTo>
                    <a:pt x="2664672" y="4117901"/>
                  </a:lnTo>
                  <a:lnTo>
                    <a:pt x="2684364" y="4164764"/>
                  </a:lnTo>
                  <a:lnTo>
                    <a:pt x="2698662" y="4213569"/>
                  </a:lnTo>
                  <a:lnTo>
                    <a:pt x="2707379" y="4263870"/>
                  </a:lnTo>
                  <a:lnTo>
                    <a:pt x="2710325" y="4315221"/>
                  </a:lnTo>
                  <a:lnTo>
                    <a:pt x="2707942" y="4361753"/>
                  </a:lnTo>
                  <a:lnTo>
                    <a:pt x="2700945" y="4406940"/>
                  </a:lnTo>
                  <a:lnTo>
                    <a:pt x="2689568" y="4450554"/>
                  </a:lnTo>
                  <a:lnTo>
                    <a:pt x="2674043" y="4492367"/>
                  </a:lnTo>
                  <a:lnTo>
                    <a:pt x="2654601" y="4532149"/>
                  </a:lnTo>
                  <a:lnTo>
                    <a:pt x="2631474" y="4569672"/>
                  </a:lnTo>
                  <a:lnTo>
                    <a:pt x="2604896" y="4604707"/>
                  </a:lnTo>
                  <a:lnTo>
                    <a:pt x="2575097" y="4637026"/>
                  </a:lnTo>
                  <a:lnTo>
                    <a:pt x="2542310" y="4666399"/>
                  </a:lnTo>
                  <a:lnTo>
                    <a:pt x="2506766" y="4692598"/>
                  </a:lnTo>
                  <a:lnTo>
                    <a:pt x="2468699" y="4715393"/>
                  </a:lnTo>
                  <a:lnTo>
                    <a:pt x="2428340" y="4734557"/>
                  </a:lnTo>
                  <a:lnTo>
                    <a:pt x="2385921" y="4749861"/>
                  </a:lnTo>
                  <a:lnTo>
                    <a:pt x="2341674" y="4761075"/>
                  </a:lnTo>
                  <a:lnTo>
                    <a:pt x="2295832" y="4767972"/>
                  </a:lnTo>
                  <a:lnTo>
                    <a:pt x="2248625" y="4770321"/>
                  </a:lnTo>
                  <a:lnTo>
                    <a:pt x="2201419" y="4767972"/>
                  </a:lnTo>
                  <a:lnTo>
                    <a:pt x="2155577" y="4761075"/>
                  </a:lnTo>
                  <a:lnTo>
                    <a:pt x="2111330" y="4749861"/>
                  </a:lnTo>
                  <a:lnTo>
                    <a:pt x="2068911" y="4734557"/>
                  </a:lnTo>
                  <a:lnTo>
                    <a:pt x="2028552" y="4715393"/>
                  </a:lnTo>
                  <a:lnTo>
                    <a:pt x="1990485" y="4692598"/>
                  </a:lnTo>
                  <a:lnTo>
                    <a:pt x="1954941" y="4666399"/>
                  </a:lnTo>
                  <a:lnTo>
                    <a:pt x="1922154" y="4637026"/>
                  </a:lnTo>
                  <a:lnTo>
                    <a:pt x="1892355" y="4604707"/>
                  </a:lnTo>
                  <a:lnTo>
                    <a:pt x="1865777" y="4569672"/>
                  </a:lnTo>
                  <a:lnTo>
                    <a:pt x="1842650" y="4532149"/>
                  </a:lnTo>
                  <a:lnTo>
                    <a:pt x="1823208" y="4492367"/>
                  </a:lnTo>
                  <a:lnTo>
                    <a:pt x="1807683" y="4450554"/>
                  </a:lnTo>
                  <a:lnTo>
                    <a:pt x="1796306" y="4406940"/>
                  </a:lnTo>
                  <a:lnTo>
                    <a:pt x="1789309" y="4361753"/>
                  </a:lnTo>
                  <a:lnTo>
                    <a:pt x="1786925" y="4315221"/>
                  </a:lnTo>
                  <a:close/>
                </a:path>
                <a:path w="7421245" h="4770755">
                  <a:moveTo>
                    <a:pt x="0" y="2796986"/>
                  </a:moveTo>
                  <a:lnTo>
                    <a:pt x="2383" y="2750455"/>
                  </a:lnTo>
                  <a:lnTo>
                    <a:pt x="9380" y="2705268"/>
                  </a:lnTo>
                  <a:lnTo>
                    <a:pt x="20757" y="2661654"/>
                  </a:lnTo>
                  <a:lnTo>
                    <a:pt x="36282" y="2619841"/>
                  </a:lnTo>
                  <a:lnTo>
                    <a:pt x="55724" y="2580059"/>
                  </a:lnTo>
                  <a:lnTo>
                    <a:pt x="78851" y="2542536"/>
                  </a:lnTo>
                  <a:lnTo>
                    <a:pt x="105429" y="2507501"/>
                  </a:lnTo>
                  <a:lnTo>
                    <a:pt x="135228" y="2475182"/>
                  </a:lnTo>
                  <a:lnTo>
                    <a:pt x="168015" y="2445809"/>
                  </a:lnTo>
                  <a:lnTo>
                    <a:pt x="203559" y="2419610"/>
                  </a:lnTo>
                  <a:lnTo>
                    <a:pt x="241626" y="2396815"/>
                  </a:lnTo>
                  <a:lnTo>
                    <a:pt x="281985" y="2377651"/>
                  </a:lnTo>
                  <a:lnTo>
                    <a:pt x="324404" y="2362347"/>
                  </a:lnTo>
                  <a:lnTo>
                    <a:pt x="368651" y="2351133"/>
                  </a:lnTo>
                  <a:lnTo>
                    <a:pt x="414493" y="2344236"/>
                  </a:lnTo>
                  <a:lnTo>
                    <a:pt x="461699" y="2341886"/>
                  </a:lnTo>
                  <a:lnTo>
                    <a:pt x="513796" y="2344791"/>
                  </a:lnTo>
                  <a:lnTo>
                    <a:pt x="564826" y="2353383"/>
                  </a:lnTo>
                  <a:lnTo>
                    <a:pt x="614339" y="2367476"/>
                  </a:lnTo>
                  <a:lnTo>
                    <a:pt x="661881" y="2386888"/>
                  </a:lnTo>
                  <a:lnTo>
                    <a:pt x="707002" y="2411432"/>
                  </a:lnTo>
                  <a:lnTo>
                    <a:pt x="749249" y="2440925"/>
                  </a:lnTo>
                  <a:lnTo>
                    <a:pt x="788171" y="2475182"/>
                  </a:lnTo>
                  <a:lnTo>
                    <a:pt x="822925" y="2513547"/>
                  </a:lnTo>
                  <a:lnTo>
                    <a:pt x="852845" y="2555191"/>
                  </a:lnTo>
                  <a:lnTo>
                    <a:pt x="877746" y="2599666"/>
                  </a:lnTo>
                  <a:lnTo>
                    <a:pt x="897438" y="2646529"/>
                  </a:lnTo>
                  <a:lnTo>
                    <a:pt x="911736" y="2695334"/>
                  </a:lnTo>
                  <a:lnTo>
                    <a:pt x="920453" y="2745635"/>
                  </a:lnTo>
                  <a:lnTo>
                    <a:pt x="923399" y="2796986"/>
                  </a:lnTo>
                  <a:lnTo>
                    <a:pt x="921016" y="2843518"/>
                  </a:lnTo>
                  <a:lnTo>
                    <a:pt x="914019" y="2888705"/>
                  </a:lnTo>
                  <a:lnTo>
                    <a:pt x="902642" y="2932319"/>
                  </a:lnTo>
                  <a:lnTo>
                    <a:pt x="887117" y="2974132"/>
                  </a:lnTo>
                  <a:lnTo>
                    <a:pt x="867675" y="3013914"/>
                  </a:lnTo>
                  <a:lnTo>
                    <a:pt x="844548" y="3051437"/>
                  </a:lnTo>
                  <a:lnTo>
                    <a:pt x="817970" y="3086472"/>
                  </a:lnTo>
                  <a:lnTo>
                    <a:pt x="788171" y="3118791"/>
                  </a:lnTo>
                  <a:lnTo>
                    <a:pt x="755384" y="3148164"/>
                  </a:lnTo>
                  <a:lnTo>
                    <a:pt x="719840" y="3174363"/>
                  </a:lnTo>
                  <a:lnTo>
                    <a:pt x="681773" y="3197158"/>
                  </a:lnTo>
                  <a:lnTo>
                    <a:pt x="641414" y="3216322"/>
                  </a:lnTo>
                  <a:lnTo>
                    <a:pt x="598995" y="3231626"/>
                  </a:lnTo>
                  <a:lnTo>
                    <a:pt x="554748" y="3242840"/>
                  </a:lnTo>
                  <a:lnTo>
                    <a:pt x="508906" y="3249737"/>
                  </a:lnTo>
                  <a:lnTo>
                    <a:pt x="461699" y="3252086"/>
                  </a:lnTo>
                  <a:lnTo>
                    <a:pt x="414493" y="3249737"/>
                  </a:lnTo>
                  <a:lnTo>
                    <a:pt x="368651" y="3242840"/>
                  </a:lnTo>
                  <a:lnTo>
                    <a:pt x="324404" y="3231626"/>
                  </a:lnTo>
                  <a:lnTo>
                    <a:pt x="281985" y="3216322"/>
                  </a:lnTo>
                  <a:lnTo>
                    <a:pt x="241626" y="3197158"/>
                  </a:lnTo>
                  <a:lnTo>
                    <a:pt x="203559" y="3174363"/>
                  </a:lnTo>
                  <a:lnTo>
                    <a:pt x="168015" y="3148164"/>
                  </a:lnTo>
                  <a:lnTo>
                    <a:pt x="135228" y="3118791"/>
                  </a:lnTo>
                  <a:lnTo>
                    <a:pt x="105429" y="3086472"/>
                  </a:lnTo>
                  <a:lnTo>
                    <a:pt x="78851" y="3051437"/>
                  </a:lnTo>
                  <a:lnTo>
                    <a:pt x="55724" y="3013914"/>
                  </a:lnTo>
                  <a:lnTo>
                    <a:pt x="36282" y="2974132"/>
                  </a:lnTo>
                  <a:lnTo>
                    <a:pt x="20757" y="2932319"/>
                  </a:lnTo>
                  <a:lnTo>
                    <a:pt x="9380" y="2888705"/>
                  </a:lnTo>
                  <a:lnTo>
                    <a:pt x="2383" y="2843518"/>
                  </a:lnTo>
                  <a:lnTo>
                    <a:pt x="0" y="2796986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572363" y="363260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1118238" y="1444960"/>
            <a:ext cx="5711190" cy="5245100"/>
            <a:chOff x="1118238" y="1444960"/>
            <a:chExt cx="5711190" cy="5245100"/>
          </a:xfrm>
        </p:grpSpPr>
        <p:sp>
          <p:nvSpPr>
            <p:cNvPr id="154" name="object 154"/>
            <p:cNvSpPr/>
            <p:nvPr/>
          </p:nvSpPr>
          <p:spPr>
            <a:xfrm>
              <a:off x="4566454" y="5765156"/>
              <a:ext cx="923925" cy="910590"/>
            </a:xfrm>
            <a:custGeom>
              <a:avLst/>
              <a:gdLst/>
              <a:ahLst/>
              <a:cxnLst/>
              <a:rect l="l" t="t" r="r" b="b"/>
              <a:pathLst>
                <a:path w="923925" h="910590">
                  <a:moveTo>
                    <a:pt x="0" y="455099"/>
                  </a:moveTo>
                  <a:lnTo>
                    <a:pt x="2383" y="408568"/>
                  </a:lnTo>
                  <a:lnTo>
                    <a:pt x="9380" y="363381"/>
                  </a:lnTo>
                  <a:lnTo>
                    <a:pt x="20757" y="319767"/>
                  </a:lnTo>
                  <a:lnTo>
                    <a:pt x="36282" y="277954"/>
                  </a:lnTo>
                  <a:lnTo>
                    <a:pt x="55724" y="238172"/>
                  </a:lnTo>
                  <a:lnTo>
                    <a:pt x="78851" y="200649"/>
                  </a:lnTo>
                  <a:lnTo>
                    <a:pt x="105429" y="165614"/>
                  </a:lnTo>
                  <a:lnTo>
                    <a:pt x="135228" y="133295"/>
                  </a:lnTo>
                  <a:lnTo>
                    <a:pt x="168015" y="103922"/>
                  </a:lnTo>
                  <a:lnTo>
                    <a:pt x="203559" y="77723"/>
                  </a:lnTo>
                  <a:lnTo>
                    <a:pt x="241626" y="54928"/>
                  </a:lnTo>
                  <a:lnTo>
                    <a:pt x="281985" y="35763"/>
                  </a:lnTo>
                  <a:lnTo>
                    <a:pt x="324404" y="20460"/>
                  </a:lnTo>
                  <a:lnTo>
                    <a:pt x="368651" y="9246"/>
                  </a:lnTo>
                  <a:lnTo>
                    <a:pt x="414493" y="2349"/>
                  </a:lnTo>
                  <a:lnTo>
                    <a:pt x="461699" y="0"/>
                  </a:lnTo>
                  <a:lnTo>
                    <a:pt x="513796" y="2904"/>
                  </a:lnTo>
                  <a:lnTo>
                    <a:pt x="564826" y="11496"/>
                  </a:lnTo>
                  <a:lnTo>
                    <a:pt x="614339" y="25589"/>
                  </a:lnTo>
                  <a:lnTo>
                    <a:pt x="661881" y="45001"/>
                  </a:lnTo>
                  <a:lnTo>
                    <a:pt x="707002" y="69545"/>
                  </a:lnTo>
                  <a:lnTo>
                    <a:pt x="749249" y="99038"/>
                  </a:lnTo>
                  <a:lnTo>
                    <a:pt x="788171" y="133295"/>
                  </a:lnTo>
                  <a:lnTo>
                    <a:pt x="822925" y="171660"/>
                  </a:lnTo>
                  <a:lnTo>
                    <a:pt x="852846" y="213304"/>
                  </a:lnTo>
                  <a:lnTo>
                    <a:pt x="877746" y="257779"/>
                  </a:lnTo>
                  <a:lnTo>
                    <a:pt x="897439" y="304642"/>
                  </a:lnTo>
                  <a:lnTo>
                    <a:pt x="911736" y="353447"/>
                  </a:lnTo>
                  <a:lnTo>
                    <a:pt x="920453" y="403748"/>
                  </a:lnTo>
                  <a:lnTo>
                    <a:pt x="923399" y="455099"/>
                  </a:lnTo>
                  <a:lnTo>
                    <a:pt x="921016" y="501631"/>
                  </a:lnTo>
                  <a:lnTo>
                    <a:pt x="914019" y="546818"/>
                  </a:lnTo>
                  <a:lnTo>
                    <a:pt x="902642" y="590432"/>
                  </a:lnTo>
                  <a:lnTo>
                    <a:pt x="887117" y="632245"/>
                  </a:lnTo>
                  <a:lnTo>
                    <a:pt x="867675" y="672027"/>
                  </a:lnTo>
                  <a:lnTo>
                    <a:pt x="844548" y="709550"/>
                  </a:lnTo>
                  <a:lnTo>
                    <a:pt x="817970" y="744585"/>
                  </a:lnTo>
                  <a:lnTo>
                    <a:pt x="788171" y="776904"/>
                  </a:lnTo>
                  <a:lnTo>
                    <a:pt x="755384" y="806277"/>
                  </a:lnTo>
                  <a:lnTo>
                    <a:pt x="719840" y="832476"/>
                  </a:lnTo>
                  <a:lnTo>
                    <a:pt x="681773" y="855271"/>
                  </a:lnTo>
                  <a:lnTo>
                    <a:pt x="641414" y="874436"/>
                  </a:lnTo>
                  <a:lnTo>
                    <a:pt x="598995" y="889739"/>
                  </a:lnTo>
                  <a:lnTo>
                    <a:pt x="554748" y="900953"/>
                  </a:lnTo>
                  <a:lnTo>
                    <a:pt x="508906" y="907850"/>
                  </a:lnTo>
                  <a:lnTo>
                    <a:pt x="461699" y="910199"/>
                  </a:lnTo>
                  <a:lnTo>
                    <a:pt x="414493" y="907850"/>
                  </a:lnTo>
                  <a:lnTo>
                    <a:pt x="368651" y="900953"/>
                  </a:lnTo>
                  <a:lnTo>
                    <a:pt x="324404" y="889739"/>
                  </a:lnTo>
                  <a:lnTo>
                    <a:pt x="281985" y="874436"/>
                  </a:lnTo>
                  <a:lnTo>
                    <a:pt x="241626" y="855271"/>
                  </a:lnTo>
                  <a:lnTo>
                    <a:pt x="203559" y="832476"/>
                  </a:lnTo>
                  <a:lnTo>
                    <a:pt x="168015" y="806277"/>
                  </a:lnTo>
                  <a:lnTo>
                    <a:pt x="135228" y="776904"/>
                  </a:lnTo>
                  <a:lnTo>
                    <a:pt x="105429" y="744585"/>
                  </a:lnTo>
                  <a:lnTo>
                    <a:pt x="78851" y="709550"/>
                  </a:lnTo>
                  <a:lnTo>
                    <a:pt x="55724" y="672027"/>
                  </a:lnTo>
                  <a:lnTo>
                    <a:pt x="36282" y="632245"/>
                  </a:lnTo>
                  <a:lnTo>
                    <a:pt x="20757" y="590432"/>
                  </a:lnTo>
                  <a:lnTo>
                    <a:pt x="9380" y="546818"/>
                  </a:lnTo>
                  <a:lnTo>
                    <a:pt x="2383" y="501631"/>
                  </a:lnTo>
                  <a:lnTo>
                    <a:pt x="0" y="45509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123001" y="2554643"/>
              <a:ext cx="700405" cy="1236980"/>
            </a:xfrm>
            <a:custGeom>
              <a:avLst/>
              <a:gdLst/>
              <a:ahLst/>
              <a:cxnLst/>
              <a:rect l="l" t="t" r="r" b="b"/>
              <a:pathLst>
                <a:path w="700405" h="1236979">
                  <a:moveTo>
                    <a:pt x="0" y="1236966"/>
                  </a:moveTo>
                  <a:lnTo>
                    <a:pt x="70024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0" y="29865"/>
                  </a:lnTo>
                  <a:lnTo>
                    <a:pt x="34985" y="0"/>
                  </a:lnTo>
                  <a:lnTo>
                    <a:pt x="27382" y="4536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809555" y="2517027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382" y="45366"/>
                  </a:moveTo>
                  <a:lnTo>
                    <a:pt x="34985" y="0"/>
                  </a:lnTo>
                  <a:lnTo>
                    <a:pt x="0" y="29865"/>
                  </a:lnTo>
                  <a:lnTo>
                    <a:pt x="27382" y="45366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23001" y="3791609"/>
              <a:ext cx="962660" cy="1152525"/>
            </a:xfrm>
            <a:custGeom>
              <a:avLst/>
              <a:gdLst/>
              <a:ahLst/>
              <a:cxnLst/>
              <a:rect l="l" t="t" r="r" b="b"/>
              <a:pathLst>
                <a:path w="962660" h="1152525">
                  <a:moveTo>
                    <a:pt x="0" y="0"/>
                  </a:moveTo>
                  <a:lnTo>
                    <a:pt x="962076" y="115252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2072999" y="4934054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39777" y="43265"/>
                  </a:moveTo>
                  <a:lnTo>
                    <a:pt x="0" y="20164"/>
                  </a:lnTo>
                  <a:lnTo>
                    <a:pt x="24155" y="0"/>
                  </a:lnTo>
                  <a:lnTo>
                    <a:pt x="39777" y="432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072999" y="4934054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5" h="43814">
                  <a:moveTo>
                    <a:pt x="0" y="20164"/>
                  </a:moveTo>
                  <a:lnTo>
                    <a:pt x="39777" y="43265"/>
                  </a:lnTo>
                  <a:lnTo>
                    <a:pt x="24155" y="0"/>
                  </a:lnTo>
                  <a:lnTo>
                    <a:pt x="0" y="2016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2639554" y="1470054"/>
              <a:ext cx="1873885" cy="713740"/>
            </a:xfrm>
            <a:custGeom>
              <a:avLst/>
              <a:gdLst/>
              <a:ahLst/>
              <a:cxnLst/>
              <a:rect l="l" t="t" r="r" b="b"/>
              <a:pathLst>
                <a:path w="1873885" h="713739">
                  <a:moveTo>
                    <a:pt x="0" y="713168"/>
                  </a:moveTo>
                  <a:lnTo>
                    <a:pt x="187348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507445" y="145467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194" y="30081"/>
                  </a:moveTo>
                  <a:lnTo>
                    <a:pt x="0" y="674"/>
                  </a:lnTo>
                  <a:lnTo>
                    <a:pt x="45994" y="0"/>
                  </a:lnTo>
                  <a:lnTo>
                    <a:pt x="11194" y="3008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507445" y="145467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194" y="30081"/>
                  </a:moveTo>
                  <a:lnTo>
                    <a:pt x="45994" y="0"/>
                  </a:lnTo>
                  <a:lnTo>
                    <a:pt x="0" y="674"/>
                  </a:lnTo>
                  <a:lnTo>
                    <a:pt x="11194" y="3008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775082" y="2505005"/>
              <a:ext cx="1875789" cy="939800"/>
            </a:xfrm>
            <a:custGeom>
              <a:avLst/>
              <a:gdLst/>
              <a:ahLst/>
              <a:cxnLst/>
              <a:rect l="l" t="t" r="r" b="b"/>
              <a:pathLst>
                <a:path w="1875789" h="939800">
                  <a:moveTo>
                    <a:pt x="0" y="0"/>
                  </a:moveTo>
                  <a:lnTo>
                    <a:pt x="1875499" y="93920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45694" y="33422"/>
                  </a:moveTo>
                  <a:lnTo>
                    <a:pt x="0" y="28134"/>
                  </a:lnTo>
                  <a:lnTo>
                    <a:pt x="14089" y="0"/>
                  </a:lnTo>
                  <a:lnTo>
                    <a:pt x="45694" y="3342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643537" y="3430148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0" y="28134"/>
                  </a:moveTo>
                  <a:lnTo>
                    <a:pt x="45694" y="33422"/>
                  </a:lnTo>
                  <a:lnTo>
                    <a:pt x="14089" y="0"/>
                  </a:lnTo>
                  <a:lnTo>
                    <a:pt x="0" y="2813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639482" y="2826752"/>
              <a:ext cx="2030730" cy="3024505"/>
            </a:xfrm>
            <a:custGeom>
              <a:avLst/>
              <a:gdLst/>
              <a:ahLst/>
              <a:cxnLst/>
              <a:rect l="l" t="t" r="r" b="b"/>
              <a:pathLst>
                <a:path w="2030729" h="3024504">
                  <a:moveTo>
                    <a:pt x="0" y="0"/>
                  </a:moveTo>
                  <a:lnTo>
                    <a:pt x="2030344" y="302425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656765" y="5842234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7155" y="44656"/>
                  </a:moveTo>
                  <a:lnTo>
                    <a:pt x="0" y="17538"/>
                  </a:lnTo>
                  <a:lnTo>
                    <a:pt x="26124" y="0"/>
                  </a:lnTo>
                  <a:lnTo>
                    <a:pt x="37155" y="4465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656765" y="5842234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538"/>
                  </a:moveTo>
                  <a:lnTo>
                    <a:pt x="37155" y="44656"/>
                  </a:lnTo>
                  <a:lnTo>
                    <a:pt x="26124" y="0"/>
                  </a:lnTo>
                  <a:lnTo>
                    <a:pt x="0" y="1753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2448227" y="1817783"/>
              <a:ext cx="2219960" cy="3037205"/>
            </a:xfrm>
            <a:custGeom>
              <a:avLst/>
              <a:gdLst/>
              <a:ahLst/>
              <a:cxnLst/>
              <a:rect l="l" t="t" r="r" b="b"/>
              <a:pathLst>
                <a:path w="2219960" h="3037204">
                  <a:moveTo>
                    <a:pt x="0" y="3036961"/>
                  </a:moveTo>
                  <a:lnTo>
                    <a:pt x="221987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0" y="25612"/>
                  </a:lnTo>
                  <a:lnTo>
                    <a:pt x="38208" y="0"/>
                  </a:lnTo>
                  <a:lnTo>
                    <a:pt x="25402" y="441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655400" y="178288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25402" y="44180"/>
                  </a:moveTo>
                  <a:lnTo>
                    <a:pt x="38208" y="0"/>
                  </a:lnTo>
                  <a:lnTo>
                    <a:pt x="0" y="25612"/>
                  </a:lnTo>
                  <a:lnTo>
                    <a:pt x="25402" y="4418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774698" y="4137159"/>
              <a:ext cx="1875155" cy="850900"/>
            </a:xfrm>
            <a:custGeom>
              <a:avLst/>
              <a:gdLst/>
              <a:ahLst/>
              <a:cxnLst/>
              <a:rect l="l" t="t" r="r" b="b"/>
              <a:pathLst>
                <a:path w="1875154" h="850900">
                  <a:moveTo>
                    <a:pt x="0" y="850881"/>
                  </a:moveTo>
                  <a:lnTo>
                    <a:pt x="187485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643055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0" y="3537"/>
                  </a:lnTo>
                  <a:lnTo>
                    <a:pt x="45862" y="0"/>
                  </a:lnTo>
                  <a:lnTo>
                    <a:pt x="13003" y="321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643055" y="4119295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13003" y="32189"/>
                  </a:moveTo>
                  <a:lnTo>
                    <a:pt x="45862" y="0"/>
                  </a:lnTo>
                  <a:lnTo>
                    <a:pt x="0" y="3537"/>
                  </a:lnTo>
                  <a:lnTo>
                    <a:pt x="13003" y="321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774698" y="5631649"/>
              <a:ext cx="1737995" cy="570865"/>
            </a:xfrm>
            <a:custGeom>
              <a:avLst/>
              <a:gdLst/>
              <a:ahLst/>
              <a:cxnLst/>
              <a:rect l="l" t="t" r="r" b="b"/>
              <a:pathLst>
                <a:path w="1737995" h="570864">
                  <a:moveTo>
                    <a:pt x="0" y="0"/>
                  </a:moveTo>
                  <a:lnTo>
                    <a:pt x="1737604" y="57076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9819" y="0"/>
                  </a:lnTo>
                  <a:lnTo>
                    <a:pt x="45976" y="28436"/>
                  </a:lnTo>
                  <a:lnTo>
                    <a:pt x="0" y="2989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507392" y="618746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29893"/>
                  </a:moveTo>
                  <a:lnTo>
                    <a:pt x="45976" y="28436"/>
                  </a:lnTo>
                  <a:lnTo>
                    <a:pt x="9819" y="0"/>
                  </a:lnTo>
                  <a:lnTo>
                    <a:pt x="0" y="2989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489853" y="1449723"/>
              <a:ext cx="1310640" cy="1972945"/>
            </a:xfrm>
            <a:custGeom>
              <a:avLst/>
              <a:gdLst/>
              <a:ahLst/>
              <a:cxnLst/>
              <a:rect l="l" t="t" r="r" b="b"/>
              <a:pathLst>
                <a:path w="1310640" h="1972945">
                  <a:moveTo>
                    <a:pt x="0" y="0"/>
                  </a:moveTo>
                  <a:lnTo>
                    <a:pt x="1310573" y="19725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37024" y="44709"/>
                  </a:moveTo>
                  <a:lnTo>
                    <a:pt x="0" y="17412"/>
                  </a:lnTo>
                  <a:lnTo>
                    <a:pt x="26208" y="0"/>
                  </a:lnTo>
                  <a:lnTo>
                    <a:pt x="37024" y="4470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787323" y="341361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0" y="17412"/>
                  </a:moveTo>
                  <a:lnTo>
                    <a:pt x="37024" y="44709"/>
                  </a:lnTo>
                  <a:lnTo>
                    <a:pt x="26208" y="0"/>
                  </a:lnTo>
                  <a:lnTo>
                    <a:pt x="0" y="1741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489853" y="3791609"/>
              <a:ext cx="1149985" cy="0"/>
            </a:xfrm>
            <a:custGeom>
              <a:avLst/>
              <a:gdLst/>
              <a:ahLst/>
              <a:cxnLst/>
              <a:rect l="l" t="t" r="r" b="b"/>
              <a:pathLst>
                <a:path w="1149984">
                  <a:moveTo>
                    <a:pt x="0" y="0"/>
                  </a:moveTo>
                  <a:lnTo>
                    <a:pt x="1149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639603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639603" y="37758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489853" y="4161557"/>
              <a:ext cx="1311910" cy="2059305"/>
            </a:xfrm>
            <a:custGeom>
              <a:avLst/>
              <a:gdLst/>
              <a:ahLst/>
              <a:cxnLst/>
              <a:rect l="l" t="t" r="r" b="b"/>
              <a:pathLst>
                <a:path w="1311909" h="2059304">
                  <a:moveTo>
                    <a:pt x="0" y="2058699"/>
                  </a:moveTo>
                  <a:lnTo>
                    <a:pt x="131149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788078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0" y="28002"/>
                  </a:lnTo>
                  <a:lnTo>
                    <a:pt x="36493" y="0"/>
                  </a:lnTo>
                  <a:lnTo>
                    <a:pt x="26538" y="4490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788078" y="412510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26538" y="44908"/>
                  </a:moveTo>
                  <a:lnTo>
                    <a:pt x="36493" y="0"/>
                  </a:lnTo>
                  <a:lnTo>
                    <a:pt x="0" y="28002"/>
                  </a:lnTo>
                  <a:lnTo>
                    <a:pt x="26538" y="449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8" name="object 188"/>
          <p:cNvSpPr txBox="1"/>
          <p:nvPr/>
        </p:nvSpPr>
        <p:spPr>
          <a:xfrm>
            <a:off x="1322970" y="2781661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3371874" y="1670649"/>
            <a:ext cx="2508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135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90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3137723" y="2517461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4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3215362" y="2616416"/>
            <a:ext cx="12255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2981224" y="3087362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4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3058863" y="3186316"/>
            <a:ext cx="12255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3985762" y="2218161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4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4063401" y="2317116"/>
            <a:ext cx="129539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96" name="object 196"/>
          <p:cNvSpPr txBox="1"/>
          <p:nvPr/>
        </p:nvSpPr>
        <p:spPr>
          <a:xfrm>
            <a:off x="1489446" y="4019110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3960362" y="4151149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6251261" y="2417835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21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99" name="object 199"/>
          <p:cNvSpPr txBox="1"/>
          <p:nvPr/>
        </p:nvSpPr>
        <p:spPr>
          <a:xfrm>
            <a:off x="6251261" y="3508935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22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00" name="object 200"/>
          <p:cNvSpPr txBox="1"/>
          <p:nvPr/>
        </p:nvSpPr>
        <p:spPr>
          <a:xfrm>
            <a:off x="6383973" y="4151160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23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4642907" y="3673850"/>
            <a:ext cx="8337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12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1050" spc="-187" baseline="-31746" dirty="0">
                <a:solidFill>
                  <a:srgbClr val="595959"/>
                </a:solidFill>
                <a:latin typeface="Arial MT"/>
                <a:cs typeface="Arial MT"/>
              </a:rPr>
              <a:t>22</a:t>
            </a:r>
            <a:r>
              <a:rPr sz="1100" spc="-125" dirty="0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sz="1100" spc="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σ(aux</a:t>
            </a:r>
            <a:r>
              <a:rPr sz="1050" spc="-37" baseline="-31746" dirty="0">
                <a:solidFill>
                  <a:srgbClr val="595959"/>
                </a:solidFill>
                <a:latin typeface="Arial MT"/>
                <a:cs typeface="Arial MT"/>
              </a:rPr>
              <a:t>2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6702132" y="3346110"/>
            <a:ext cx="923925" cy="910590"/>
          </a:xfrm>
          <a:custGeom>
            <a:avLst/>
            <a:gdLst/>
            <a:ahLst/>
            <a:cxnLst/>
            <a:rect l="l" t="t" r="r" b="b"/>
            <a:pathLst>
              <a:path w="923925" h="910589">
                <a:moveTo>
                  <a:pt x="0" y="455099"/>
                </a:moveTo>
                <a:lnTo>
                  <a:pt x="2383" y="408568"/>
                </a:lnTo>
                <a:lnTo>
                  <a:pt x="9380" y="363381"/>
                </a:lnTo>
                <a:lnTo>
                  <a:pt x="20757" y="319767"/>
                </a:lnTo>
                <a:lnTo>
                  <a:pt x="36282" y="277954"/>
                </a:lnTo>
                <a:lnTo>
                  <a:pt x="55724" y="238172"/>
                </a:lnTo>
                <a:lnTo>
                  <a:pt x="78851" y="200649"/>
                </a:lnTo>
                <a:lnTo>
                  <a:pt x="105429" y="165614"/>
                </a:lnTo>
                <a:lnTo>
                  <a:pt x="135228" y="133295"/>
                </a:lnTo>
                <a:lnTo>
                  <a:pt x="168016" y="103922"/>
                </a:lnTo>
                <a:lnTo>
                  <a:pt x="203559" y="77723"/>
                </a:lnTo>
                <a:lnTo>
                  <a:pt x="241626" y="54928"/>
                </a:lnTo>
                <a:lnTo>
                  <a:pt x="281985" y="35764"/>
                </a:lnTo>
                <a:lnTo>
                  <a:pt x="324404" y="20460"/>
                </a:lnTo>
                <a:lnTo>
                  <a:pt x="368651" y="9246"/>
                </a:lnTo>
                <a:lnTo>
                  <a:pt x="414493" y="2349"/>
                </a:lnTo>
                <a:lnTo>
                  <a:pt x="461699" y="0"/>
                </a:lnTo>
                <a:lnTo>
                  <a:pt x="513796" y="2904"/>
                </a:lnTo>
                <a:lnTo>
                  <a:pt x="564827" y="11496"/>
                </a:lnTo>
                <a:lnTo>
                  <a:pt x="614339" y="25589"/>
                </a:lnTo>
                <a:lnTo>
                  <a:pt x="661882" y="45001"/>
                </a:lnTo>
                <a:lnTo>
                  <a:pt x="707003" y="69545"/>
                </a:lnTo>
                <a:lnTo>
                  <a:pt x="749250" y="99038"/>
                </a:lnTo>
                <a:lnTo>
                  <a:pt x="788171" y="133295"/>
                </a:lnTo>
                <a:lnTo>
                  <a:pt x="822925" y="171660"/>
                </a:lnTo>
                <a:lnTo>
                  <a:pt x="852846" y="213304"/>
                </a:lnTo>
                <a:lnTo>
                  <a:pt x="877746" y="257779"/>
                </a:lnTo>
                <a:lnTo>
                  <a:pt x="897439" y="304642"/>
                </a:lnTo>
                <a:lnTo>
                  <a:pt x="911737" y="353447"/>
                </a:lnTo>
                <a:lnTo>
                  <a:pt x="920453" y="403748"/>
                </a:lnTo>
                <a:lnTo>
                  <a:pt x="923399" y="455099"/>
                </a:lnTo>
                <a:lnTo>
                  <a:pt x="921016" y="501631"/>
                </a:lnTo>
                <a:lnTo>
                  <a:pt x="914019" y="546818"/>
                </a:lnTo>
                <a:lnTo>
                  <a:pt x="902642" y="590432"/>
                </a:lnTo>
                <a:lnTo>
                  <a:pt x="887117" y="632245"/>
                </a:lnTo>
                <a:lnTo>
                  <a:pt x="867675" y="672027"/>
                </a:lnTo>
                <a:lnTo>
                  <a:pt x="844548" y="709550"/>
                </a:lnTo>
                <a:lnTo>
                  <a:pt x="817970" y="744585"/>
                </a:lnTo>
                <a:lnTo>
                  <a:pt x="788171" y="776904"/>
                </a:lnTo>
                <a:lnTo>
                  <a:pt x="755384" y="806277"/>
                </a:lnTo>
                <a:lnTo>
                  <a:pt x="719840" y="832476"/>
                </a:lnTo>
                <a:lnTo>
                  <a:pt x="681773" y="855271"/>
                </a:lnTo>
                <a:lnTo>
                  <a:pt x="641414" y="874435"/>
                </a:lnTo>
                <a:lnTo>
                  <a:pt x="598995" y="889739"/>
                </a:lnTo>
                <a:lnTo>
                  <a:pt x="554748" y="900953"/>
                </a:lnTo>
                <a:lnTo>
                  <a:pt x="508906" y="907850"/>
                </a:lnTo>
                <a:lnTo>
                  <a:pt x="461699" y="910199"/>
                </a:lnTo>
                <a:lnTo>
                  <a:pt x="414493" y="907850"/>
                </a:lnTo>
                <a:lnTo>
                  <a:pt x="368651" y="900953"/>
                </a:lnTo>
                <a:lnTo>
                  <a:pt x="324404" y="889739"/>
                </a:lnTo>
                <a:lnTo>
                  <a:pt x="281985" y="874435"/>
                </a:lnTo>
                <a:lnTo>
                  <a:pt x="241626" y="855271"/>
                </a:lnTo>
                <a:lnTo>
                  <a:pt x="203559" y="832476"/>
                </a:lnTo>
                <a:lnTo>
                  <a:pt x="168016" y="806277"/>
                </a:lnTo>
                <a:lnTo>
                  <a:pt x="135228" y="776904"/>
                </a:lnTo>
                <a:lnTo>
                  <a:pt x="105429" y="744585"/>
                </a:lnTo>
                <a:lnTo>
                  <a:pt x="78851" y="709550"/>
                </a:lnTo>
                <a:lnTo>
                  <a:pt x="55724" y="672027"/>
                </a:lnTo>
                <a:lnTo>
                  <a:pt x="36282" y="632245"/>
                </a:lnTo>
                <a:lnTo>
                  <a:pt x="20757" y="590432"/>
                </a:lnTo>
                <a:lnTo>
                  <a:pt x="9380" y="546818"/>
                </a:lnTo>
                <a:lnTo>
                  <a:pt x="2383" y="501631"/>
                </a:lnTo>
                <a:lnTo>
                  <a:pt x="0" y="45509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 txBox="1"/>
          <p:nvPr/>
        </p:nvSpPr>
        <p:spPr>
          <a:xfrm>
            <a:off x="7106708" y="3674717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0" dirty="0">
                <a:latin typeface="Arial MT"/>
                <a:cs typeface="Arial MT"/>
              </a:rPr>
              <a:t>ŷ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4" name="object 204"/>
          <p:cNvSpPr txBox="1"/>
          <p:nvPr/>
        </p:nvSpPr>
        <p:spPr>
          <a:xfrm>
            <a:off x="6626028" y="2943337"/>
            <a:ext cx="20808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287145" algn="l"/>
              </a:tabLst>
            </a:pPr>
            <a:r>
              <a:rPr sz="1100" spc="-550" dirty="0">
                <a:solidFill>
                  <a:srgbClr val="595959"/>
                </a:solidFill>
                <a:latin typeface="Arial MT"/>
                <a:cs typeface="Arial MT"/>
              </a:rPr>
              <a:t>ŷ</a:t>
            </a:r>
            <a:r>
              <a:rPr sz="11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sz="11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w</a:t>
            </a:r>
            <a:r>
              <a:rPr sz="1050" baseline="31746" dirty="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r>
              <a:rPr sz="1050" spc="330" baseline="31746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spc="-49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1100" spc="100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+ w</a:t>
            </a:r>
            <a:r>
              <a:rPr sz="1050" baseline="31746" dirty="0">
                <a:solidFill>
                  <a:srgbClr val="595959"/>
                </a:solidFill>
                <a:latin typeface="Arial MT"/>
                <a:cs typeface="Arial MT"/>
              </a:rPr>
              <a:t>2</a:t>
            </a:r>
            <a:r>
              <a:rPr sz="1050" spc="330" baseline="31746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spc="-54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	+</a:t>
            </a:r>
            <a:r>
              <a:rPr sz="11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w</a:t>
            </a:r>
            <a:r>
              <a:rPr sz="1050" baseline="31746" dirty="0">
                <a:solidFill>
                  <a:srgbClr val="595959"/>
                </a:solidFill>
                <a:latin typeface="Arial MT"/>
                <a:cs typeface="Arial MT"/>
              </a:rPr>
              <a:t>3</a:t>
            </a:r>
            <a:r>
              <a:rPr sz="1050" spc="330" baseline="31746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spc="-49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1100" spc="49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+ </a:t>
            </a:r>
            <a:r>
              <a:rPr sz="1100" spc="-50" dirty="0">
                <a:solidFill>
                  <a:srgbClr val="595959"/>
                </a:solidFill>
                <a:latin typeface="Arial MT"/>
                <a:cs typeface="Arial MT"/>
              </a:rPr>
              <a:t>b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7032872" y="3042291"/>
            <a:ext cx="175260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69595" algn="l"/>
                <a:tab pos="1153160" algn="l"/>
                <a:tab pos="1635760" algn="l"/>
              </a:tabLst>
            </a:pPr>
            <a:r>
              <a:rPr sz="700" dirty="0">
                <a:solidFill>
                  <a:srgbClr val="595959"/>
                </a:solidFill>
                <a:latin typeface="Arial MT"/>
                <a:cs typeface="Arial MT"/>
              </a:rPr>
              <a:t>31</a:t>
            </a:r>
            <a:r>
              <a:rPr sz="7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21</a:t>
            </a:r>
            <a:r>
              <a:rPr sz="700" dirty="0">
                <a:solidFill>
                  <a:srgbClr val="595959"/>
                </a:solidFill>
                <a:latin typeface="Arial MT"/>
                <a:cs typeface="Arial MT"/>
              </a:rPr>
              <a:t>	31</a:t>
            </a:r>
            <a:r>
              <a:rPr sz="7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22</a:t>
            </a:r>
            <a:r>
              <a:rPr sz="700" dirty="0">
                <a:solidFill>
                  <a:srgbClr val="595959"/>
                </a:solidFill>
                <a:latin typeface="Arial MT"/>
                <a:cs typeface="Arial MT"/>
              </a:rPr>
              <a:t>	31</a:t>
            </a:r>
            <a:r>
              <a:rPr sz="7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23</a:t>
            </a:r>
            <a:r>
              <a:rPr sz="700" dirty="0">
                <a:solidFill>
                  <a:srgbClr val="595959"/>
                </a:solidFill>
                <a:latin typeface="Arial MT"/>
                <a:cs typeface="Arial MT"/>
              </a:rPr>
              <a:t>	</a:t>
            </a: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31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06" name="object 206"/>
          <p:cNvSpPr txBox="1"/>
          <p:nvPr/>
        </p:nvSpPr>
        <p:spPr>
          <a:xfrm>
            <a:off x="7765274" y="3600787"/>
            <a:ext cx="3905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salida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07" name="object 207"/>
          <p:cNvGrpSpPr/>
          <p:nvPr/>
        </p:nvGrpSpPr>
        <p:grpSpPr>
          <a:xfrm>
            <a:off x="7620213" y="3780704"/>
            <a:ext cx="1080770" cy="41275"/>
            <a:chOff x="7620213" y="3780704"/>
            <a:chExt cx="1080770" cy="41275"/>
          </a:xfrm>
        </p:grpSpPr>
        <p:sp>
          <p:nvSpPr>
            <p:cNvPr id="208" name="object 208"/>
            <p:cNvSpPr/>
            <p:nvPr/>
          </p:nvSpPr>
          <p:spPr>
            <a:xfrm>
              <a:off x="7620213" y="3801200"/>
              <a:ext cx="1033144" cy="0"/>
            </a:xfrm>
            <a:custGeom>
              <a:avLst/>
              <a:gdLst/>
              <a:ahLst/>
              <a:cxnLst/>
              <a:rect l="l" t="t" r="r" b="b"/>
              <a:pathLst>
                <a:path w="1033145">
                  <a:moveTo>
                    <a:pt x="0" y="0"/>
                  </a:moveTo>
                  <a:lnTo>
                    <a:pt x="10327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652963" y="37854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652963" y="37854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1" name="object 211"/>
          <p:cNvSpPr txBox="1"/>
          <p:nvPr/>
        </p:nvSpPr>
        <p:spPr>
          <a:xfrm>
            <a:off x="118925" y="1202137"/>
            <a:ext cx="1490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b="1" i="1" spc="-10" dirty="0">
                <a:solidFill>
                  <a:srgbClr val="595959"/>
                </a:solidFill>
                <a:latin typeface="Arial"/>
                <a:cs typeface="Arial"/>
              </a:rPr>
              <a:t>Función</a:t>
            </a:r>
            <a:r>
              <a:rPr sz="1100" b="1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b="1" i="1" dirty="0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sz="1100" b="1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b="1" i="1" spc="-10" dirty="0">
                <a:solidFill>
                  <a:srgbClr val="595959"/>
                </a:solidFill>
                <a:latin typeface="Arial"/>
                <a:cs typeface="Arial"/>
              </a:rPr>
              <a:t>activación </a:t>
            </a:r>
            <a:r>
              <a:rPr sz="1100" b="1" i="1" dirty="0">
                <a:solidFill>
                  <a:srgbClr val="595959"/>
                </a:solidFill>
                <a:latin typeface="Arial"/>
                <a:cs typeface="Arial"/>
              </a:rPr>
              <a:t>σ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1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→</a:t>
            </a: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R</a:t>
            </a: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/</a:t>
            </a: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no</a:t>
            </a: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 lineal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93525" y="1510175"/>
            <a:ext cx="1981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i="1" spc="-37" baseline="-20202" dirty="0">
                <a:solidFill>
                  <a:srgbClr val="595959"/>
                </a:solidFill>
                <a:latin typeface="Arial"/>
                <a:cs typeface="Arial"/>
              </a:rPr>
              <a:t>w</a:t>
            </a:r>
            <a:r>
              <a:rPr sz="700" i="1" spc="-25" dirty="0">
                <a:solidFill>
                  <a:srgbClr val="595959"/>
                </a:solidFill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240405" y="1661517"/>
            <a:ext cx="11874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i="1" dirty="0">
                <a:solidFill>
                  <a:srgbClr val="595959"/>
                </a:solidFill>
                <a:latin typeface="Arial"/>
                <a:cs typeface="Arial"/>
              </a:rPr>
              <a:t>j</a:t>
            </a:r>
            <a:r>
              <a:rPr sz="700" i="1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700" i="1" spc="-50" dirty="0">
                <a:solidFill>
                  <a:srgbClr val="595959"/>
                </a:solidFill>
                <a:latin typeface="Arial"/>
                <a:cs typeface="Arial"/>
              </a:rPr>
              <a:t>k</a:t>
            </a:r>
            <a:endParaRPr sz="70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333423" y="1562563"/>
            <a:ext cx="14922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peso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para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la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entrada</a:t>
            </a:r>
            <a:r>
              <a:rPr sz="11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i,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389803" y="1730202"/>
            <a:ext cx="988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sz="1100" i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la</a:t>
            </a:r>
            <a:r>
              <a:rPr sz="1100" i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capa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 j,</a:t>
            </a:r>
            <a:r>
              <a:rPr sz="1100" i="1" spc="5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en</a:t>
            </a:r>
            <a:r>
              <a:rPr sz="11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la</a:t>
            </a:r>
            <a:r>
              <a:rPr sz="11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neurona</a:t>
            </a:r>
            <a:r>
              <a:rPr sz="11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595959"/>
                </a:solidFill>
                <a:latin typeface="Arial"/>
                <a:cs typeface="Arial"/>
              </a:rPr>
              <a:t>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93525" y="2090628"/>
            <a:ext cx="14884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140" marR="30480" indent="-193675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b</a:t>
            </a:r>
            <a:r>
              <a:rPr sz="1050" i="1" baseline="-31746" dirty="0">
                <a:solidFill>
                  <a:srgbClr val="595959"/>
                </a:solidFill>
                <a:latin typeface="Arial"/>
                <a:cs typeface="Arial"/>
              </a:rPr>
              <a:t>j</a:t>
            </a:r>
            <a:r>
              <a:rPr sz="1050" i="1" spc="-15" baseline="-31746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050" i="1" baseline="-31746" dirty="0">
                <a:solidFill>
                  <a:srgbClr val="595959"/>
                </a:solidFill>
                <a:latin typeface="Arial"/>
                <a:cs typeface="Arial"/>
              </a:rPr>
              <a:t>k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sesgo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sz="11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la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capa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 j,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en</a:t>
            </a:r>
            <a:r>
              <a:rPr sz="1100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la</a:t>
            </a:r>
            <a:r>
              <a:rPr sz="11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neurona</a:t>
            </a:r>
            <a:r>
              <a:rPr sz="1100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spc="-50" dirty="0">
                <a:solidFill>
                  <a:srgbClr val="595959"/>
                </a:solidFill>
                <a:latin typeface="Arial"/>
                <a:cs typeface="Arial"/>
              </a:rPr>
              <a:t>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1815791" y="2396020"/>
            <a:ext cx="1010285" cy="217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965"/>
              </a:lnSpc>
              <a:spcBef>
                <a:spcPts val="100"/>
              </a:spcBef>
            </a:pPr>
            <a:r>
              <a:rPr sz="1000" spc="-450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1000" spc="38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000" spc="-45" dirty="0">
                <a:solidFill>
                  <a:srgbClr val="595959"/>
                </a:solidFill>
                <a:latin typeface="Arial MT"/>
                <a:cs typeface="Arial MT"/>
              </a:rPr>
              <a:t>=σ(w</a:t>
            </a:r>
            <a:r>
              <a:rPr sz="975" spc="-67" baseline="29914" dirty="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r>
              <a:rPr sz="975" spc="509" baseline="299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000" i="1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000" dirty="0">
                <a:solidFill>
                  <a:srgbClr val="595959"/>
                </a:solidFill>
                <a:latin typeface="Arial MT"/>
                <a:cs typeface="Arial MT"/>
              </a:rPr>
              <a:t>+b</a:t>
            </a:r>
            <a:r>
              <a:rPr sz="1000" spc="3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000" spc="-50" dirty="0">
                <a:solidFill>
                  <a:srgbClr val="595959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  <a:p>
            <a:pPr marL="121285">
              <a:lnSpc>
                <a:spcPts val="545"/>
              </a:lnSpc>
              <a:tabLst>
                <a:tab pos="539115" algn="l"/>
                <a:tab pos="831850" algn="l"/>
              </a:tabLst>
            </a:pPr>
            <a:r>
              <a:rPr sz="650" spc="-25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r>
              <a:rPr sz="650" dirty="0">
                <a:solidFill>
                  <a:srgbClr val="595959"/>
                </a:solidFill>
                <a:latin typeface="Arial MT"/>
                <a:cs typeface="Arial MT"/>
              </a:rPr>
              <a:t>	</a:t>
            </a:r>
            <a:r>
              <a:rPr sz="650" spc="-25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r>
              <a:rPr sz="650" dirty="0">
                <a:solidFill>
                  <a:srgbClr val="595959"/>
                </a:solidFill>
                <a:latin typeface="Arial MT"/>
                <a:cs typeface="Arial MT"/>
              </a:rPr>
              <a:t>	</a:t>
            </a:r>
            <a:r>
              <a:rPr sz="650" spc="-25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4203559" y="767231"/>
            <a:ext cx="16478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410970" algn="l"/>
              </a:tabLst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aux</a:t>
            </a:r>
            <a:r>
              <a:rPr sz="11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sz="11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w</a:t>
            </a:r>
            <a:r>
              <a:rPr sz="1050" baseline="31746" dirty="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r>
              <a:rPr sz="1050" spc="262" baseline="31746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spc="-49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1100" spc="4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+</a:t>
            </a:r>
            <a:r>
              <a:rPr sz="11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w</a:t>
            </a:r>
            <a:r>
              <a:rPr sz="1050" baseline="31746" dirty="0">
                <a:solidFill>
                  <a:srgbClr val="595959"/>
                </a:solidFill>
                <a:latin typeface="Arial MT"/>
                <a:cs typeface="Arial MT"/>
              </a:rPr>
              <a:t>2</a:t>
            </a:r>
            <a:r>
              <a:rPr sz="1050" spc="262" baseline="31746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spc="-54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	+</a:t>
            </a:r>
            <a:r>
              <a:rPr sz="11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50" dirty="0">
                <a:solidFill>
                  <a:srgbClr val="595959"/>
                </a:solidFill>
                <a:latin typeface="Arial MT"/>
                <a:cs typeface="Arial MT"/>
              </a:rPr>
              <a:t>b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19" name="object 219"/>
          <p:cNvSpPr txBox="1"/>
          <p:nvPr/>
        </p:nvSpPr>
        <p:spPr>
          <a:xfrm>
            <a:off x="4765681" y="866185"/>
            <a:ext cx="116395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49275" algn="l"/>
                <a:tab pos="1047115" algn="l"/>
              </a:tabLst>
            </a:pPr>
            <a:r>
              <a:rPr sz="700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r>
              <a:rPr sz="700" spc="37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r>
              <a:rPr sz="700" dirty="0">
                <a:solidFill>
                  <a:srgbClr val="595959"/>
                </a:solidFill>
                <a:latin typeface="Arial MT"/>
                <a:cs typeface="Arial MT"/>
              </a:rPr>
              <a:t>	11</a:t>
            </a:r>
            <a:r>
              <a:rPr sz="700" spc="37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r>
              <a:rPr sz="700" dirty="0">
                <a:solidFill>
                  <a:srgbClr val="595959"/>
                </a:solidFill>
                <a:latin typeface="Arial MT"/>
                <a:cs typeface="Arial MT"/>
              </a:rPr>
              <a:t>	</a:t>
            </a: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21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4771825" y="1394251"/>
            <a:ext cx="129539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21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4694185" y="1295296"/>
            <a:ext cx="731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9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1100" spc="49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sz="11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60" dirty="0">
                <a:solidFill>
                  <a:srgbClr val="595959"/>
                </a:solidFill>
                <a:latin typeface="Arial MT"/>
                <a:cs typeface="Arial MT"/>
              </a:rPr>
              <a:t>σ(aux)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4601057" y="6110675"/>
            <a:ext cx="8337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00" spc="-12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1050" spc="-187" baseline="-31746" dirty="0">
                <a:solidFill>
                  <a:srgbClr val="595959"/>
                </a:solidFill>
                <a:latin typeface="Arial MT"/>
                <a:cs typeface="Arial MT"/>
              </a:rPr>
              <a:t>23</a:t>
            </a:r>
            <a:r>
              <a:rPr sz="1100" spc="-125" dirty="0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sz="1100" spc="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σ(aux</a:t>
            </a:r>
            <a:r>
              <a:rPr sz="1050" spc="-37" baseline="-31746" dirty="0">
                <a:solidFill>
                  <a:srgbClr val="595959"/>
                </a:solidFill>
                <a:latin typeface="Arial MT"/>
                <a:cs typeface="Arial MT"/>
              </a:rPr>
              <a:t>3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1959926" y="5193682"/>
            <a:ext cx="1682114" cy="6642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623570" algn="ctr">
              <a:lnSpc>
                <a:spcPts val="405"/>
              </a:lnSpc>
              <a:spcBef>
                <a:spcPts val="114"/>
              </a:spcBef>
            </a:pPr>
            <a:r>
              <a:rPr sz="650" spc="-50" dirty="0">
                <a:solidFill>
                  <a:srgbClr val="595959"/>
                </a:solidFill>
                <a:latin typeface="Arial MT"/>
                <a:cs typeface="Arial MT"/>
              </a:rPr>
              <a:t>1</a:t>
            </a:r>
            <a:endParaRPr sz="650">
              <a:latin typeface="Arial MT"/>
              <a:cs typeface="Arial MT"/>
            </a:endParaRPr>
          </a:p>
          <a:p>
            <a:pPr marR="635635" algn="ctr">
              <a:lnSpc>
                <a:spcPts val="819"/>
              </a:lnSpc>
            </a:pPr>
            <a:r>
              <a:rPr sz="1000" spc="-12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975" spc="-187" baseline="-34188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r>
              <a:rPr sz="1000" spc="-125" dirty="0">
                <a:solidFill>
                  <a:srgbClr val="595959"/>
                </a:solidFill>
                <a:latin typeface="Arial MT"/>
                <a:cs typeface="Arial MT"/>
              </a:rPr>
              <a:t>=σ(w</a:t>
            </a:r>
            <a:r>
              <a:rPr sz="1000" spc="10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975" spc="-15" baseline="-34188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r>
              <a:rPr sz="1000" i="1" spc="-1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000" spc="-10" dirty="0">
                <a:solidFill>
                  <a:srgbClr val="595959"/>
                </a:solidFill>
                <a:latin typeface="Arial MT"/>
                <a:cs typeface="Arial MT"/>
              </a:rPr>
              <a:t>+b</a:t>
            </a:r>
            <a:r>
              <a:rPr sz="975" spc="-15" baseline="-34188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r>
              <a:rPr sz="1000" spc="-10" dirty="0">
                <a:solidFill>
                  <a:srgbClr val="595959"/>
                </a:solidFill>
                <a:latin typeface="Arial MT"/>
                <a:cs typeface="Arial MT"/>
              </a:rPr>
              <a:t>)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000">
              <a:latin typeface="Arial MT"/>
              <a:cs typeface="Arial MT"/>
            </a:endParaRPr>
          </a:p>
          <a:p>
            <a:pPr marR="43180" algn="r">
              <a:lnSpc>
                <a:spcPct val="100000"/>
              </a:lnSpc>
            </a:pPr>
            <a:r>
              <a:rPr sz="1650" spc="-3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1633050" y="67944"/>
            <a:ext cx="16402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FORWARD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PROPAGATION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33050" y="67944"/>
            <a:ext cx="1741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BACKWARD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PROPAGATION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0">
              <a:lnSpc>
                <a:spcPct val="100000"/>
              </a:lnSpc>
              <a:spcBef>
                <a:spcPts val="100"/>
              </a:spcBef>
            </a:pPr>
            <a:r>
              <a:rPr dirty="0"/>
              <a:t>Backward</a:t>
            </a:r>
            <a:r>
              <a:rPr spc="-40" dirty="0"/>
              <a:t> </a:t>
            </a:r>
            <a:r>
              <a:rPr spc="-10" dirty="0"/>
              <a:t>Propagation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5300" y="3772480"/>
            <a:ext cx="8389620" cy="257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Dado</a:t>
            </a:r>
            <a:r>
              <a:rPr sz="1300" spc="11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objetivo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Neuronal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representar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función</a:t>
            </a:r>
            <a:r>
              <a:rPr sz="1300" spc="24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=f(</a:t>
            </a:r>
            <a:r>
              <a:rPr sz="1800" b="1" dirty="0">
                <a:solidFill>
                  <a:srgbClr val="888888"/>
                </a:solidFill>
                <a:latin typeface="Calibri"/>
                <a:cs typeface="Calibri"/>
              </a:rPr>
              <a:t>x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)</a:t>
            </a:r>
            <a:r>
              <a:rPr sz="1800" spc="17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Arial MT"/>
                <a:cs typeface="Arial MT"/>
              </a:rPr>
              <a:t>desconocida,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través</a:t>
            </a:r>
            <a:r>
              <a:rPr sz="1300" spc="1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23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888888"/>
                </a:solidFill>
                <a:latin typeface="Arial"/>
                <a:cs typeface="Arial"/>
              </a:rPr>
              <a:t>ŷ</a:t>
            </a:r>
            <a:r>
              <a:rPr sz="1800" b="1" spc="85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888888"/>
                </a:solidFill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solidFill>
                  <a:srgbClr val="888888"/>
                </a:solidFill>
                <a:latin typeface="Calibri"/>
                <a:cs typeface="Calibri"/>
              </a:rPr>
              <a:t>NN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(</a:t>
            </a:r>
            <a:r>
              <a:rPr sz="1800" b="1" dirty="0">
                <a:solidFill>
                  <a:srgbClr val="888888"/>
                </a:solidFill>
                <a:latin typeface="Calibri"/>
                <a:cs typeface="Calibri"/>
              </a:rPr>
              <a:t>x,</a:t>
            </a:r>
            <a:r>
              <a:rPr sz="1800" b="1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888888"/>
                </a:solidFill>
                <a:latin typeface="Calibri"/>
                <a:cs typeface="Calibri"/>
              </a:rPr>
              <a:t>W,b</a:t>
            </a:r>
            <a:r>
              <a:rPr sz="1800" spc="-25" dirty="0">
                <a:solidFill>
                  <a:srgbClr val="888888"/>
                </a:solidFill>
                <a:latin typeface="Calibri"/>
                <a:cs typeface="Calibri"/>
              </a:rPr>
              <a:t>),</a:t>
            </a:r>
            <a:r>
              <a:rPr sz="18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Arial MT"/>
                <a:cs typeface="Arial MT"/>
              </a:rPr>
              <a:t>lo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definitiva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busca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minimizar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error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entre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888888"/>
                </a:solidFill>
                <a:latin typeface="Arial"/>
                <a:cs typeface="Arial"/>
              </a:rPr>
              <a:t>ŷ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r>
              <a:rPr sz="18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800" spc="-25" dirty="0">
                <a:solidFill>
                  <a:srgbClr val="888888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12700" marR="8255">
              <a:lnSpc>
                <a:spcPct val="100000"/>
              </a:lnSpc>
              <a:spcBef>
                <a:spcPts val="1000"/>
              </a:spcBef>
            </a:pPr>
            <a:r>
              <a:rPr sz="1300" dirty="0">
                <a:latin typeface="Arial MT"/>
                <a:cs typeface="Arial MT"/>
              </a:rPr>
              <a:t>Además,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como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únicos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parámetros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modificables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son</a:t>
            </a:r>
            <a:r>
              <a:rPr sz="1300" spc="7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888888"/>
                </a:solidFill>
                <a:latin typeface="Calibri"/>
                <a:cs typeface="Calibri"/>
              </a:rPr>
              <a:t>W</a:t>
            </a:r>
            <a:r>
              <a:rPr sz="1800" b="1" spc="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6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300" dirty="0">
                <a:latin typeface="Arial MT"/>
                <a:cs typeface="Arial MT"/>
              </a:rPr>
              <a:t>,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problema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reduce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encontrar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los </a:t>
            </a:r>
            <a:r>
              <a:rPr sz="1300" dirty="0">
                <a:latin typeface="Arial MT"/>
                <a:cs typeface="Arial MT"/>
              </a:rPr>
              <a:t>pesos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sesgos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“mejor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aproxima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solución”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888888"/>
                </a:solidFill>
                <a:latin typeface="Calibri"/>
                <a:cs typeface="Calibri"/>
              </a:rPr>
              <a:t>(f(</a:t>
            </a:r>
            <a:r>
              <a:rPr sz="1800" b="1" spc="-10" dirty="0">
                <a:solidFill>
                  <a:srgbClr val="888888"/>
                </a:solidFill>
                <a:latin typeface="Arial"/>
                <a:cs typeface="Arial"/>
              </a:rPr>
              <a:t>ŷ</a:t>
            </a:r>
            <a:r>
              <a:rPr sz="1800" spc="-10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r>
              <a:rPr sz="1800" b="1" spc="-10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800" spc="-10" dirty="0">
                <a:solidFill>
                  <a:srgbClr val="888888"/>
                </a:solidFill>
                <a:latin typeface="Calibri"/>
                <a:cs typeface="Calibri"/>
              </a:rPr>
              <a:t>)).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1300" spc="-10" dirty="0">
                <a:latin typeface="Arial MT"/>
                <a:cs typeface="Arial MT"/>
              </a:rPr>
              <a:t>Matemáticamente:</a:t>
            </a:r>
            <a:endParaRPr sz="1300">
              <a:latin typeface="Arial MT"/>
              <a:cs typeface="Arial MT"/>
            </a:endParaRPr>
          </a:p>
          <a:p>
            <a:pPr marL="12700" marR="5080">
              <a:lnSpc>
                <a:spcPts val="2039"/>
              </a:lnSpc>
              <a:spcBef>
                <a:spcPts val="785"/>
              </a:spcBef>
            </a:pPr>
            <a:r>
              <a:rPr sz="1300" dirty="0">
                <a:latin typeface="Arial MT"/>
                <a:cs typeface="Arial MT"/>
              </a:rPr>
              <a:t>Este</a:t>
            </a:r>
            <a:r>
              <a:rPr sz="1300" spc="2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problema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optimización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para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cual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existen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diferentes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estrategias.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ellas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254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modificar iterativamente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888888"/>
                </a:solidFill>
                <a:latin typeface="Calibri"/>
                <a:cs typeface="Calibri"/>
              </a:rPr>
              <a:t>W</a:t>
            </a:r>
            <a:r>
              <a:rPr sz="1800" b="1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800" b="1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Arial MT"/>
                <a:cs typeface="Arial MT"/>
              </a:rPr>
              <a:t>(con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alguna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ley)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evaluar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f(</a:t>
            </a:r>
            <a:r>
              <a:rPr sz="1800" b="1" dirty="0">
                <a:solidFill>
                  <a:srgbClr val="888888"/>
                </a:solidFill>
                <a:latin typeface="Arial"/>
                <a:cs typeface="Arial"/>
              </a:rPr>
              <a:t>ŷ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r>
              <a:rPr sz="1800" b="1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888888"/>
                </a:solidFill>
                <a:latin typeface="Calibri"/>
                <a:cs typeface="Calibri"/>
              </a:rPr>
              <a:t>)</a:t>
            </a:r>
            <a:r>
              <a:rPr sz="18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00" dirty="0">
                <a:latin typeface="Arial MT"/>
                <a:cs typeface="Arial MT"/>
              </a:rPr>
              <a:t>hasta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alcanzar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valor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razonable.</a:t>
            </a: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300" dirty="0">
                <a:latin typeface="Arial MT"/>
                <a:cs typeface="Arial MT"/>
              </a:rPr>
              <a:t>Este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proceso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actualización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conocido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como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“Backward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Propagation”.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775" y="5144449"/>
            <a:ext cx="963087" cy="3300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148" y="1356308"/>
            <a:ext cx="3795096" cy="20473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994" y="3982600"/>
            <a:ext cx="2984389" cy="215209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16824" y="1697346"/>
            <a:ext cx="450405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Una</a:t>
            </a:r>
            <a:r>
              <a:rPr sz="1300" spc="47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neurona</a:t>
            </a:r>
            <a:r>
              <a:rPr sz="1300" spc="4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biológica</a:t>
            </a:r>
            <a:r>
              <a:rPr sz="1300" spc="47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Recibe</a:t>
            </a:r>
            <a:r>
              <a:rPr sz="1300" spc="4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señales</a:t>
            </a:r>
            <a:r>
              <a:rPr sz="1300" spc="4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47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través</a:t>
            </a:r>
            <a:r>
              <a:rPr sz="1300" spc="4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47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las </a:t>
            </a:r>
            <a:r>
              <a:rPr sz="1300" dirty="0">
                <a:latin typeface="Arial MT"/>
                <a:cs typeface="Arial MT"/>
              </a:rPr>
              <a:t>dendritas,</a:t>
            </a:r>
            <a:r>
              <a:rPr sz="1300" spc="1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las</a:t>
            </a:r>
            <a:r>
              <a:rPr sz="1300" spc="1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procesa</a:t>
            </a:r>
            <a:r>
              <a:rPr sz="1300" spc="1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1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1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cuerpo</a:t>
            </a:r>
            <a:r>
              <a:rPr sz="1300" spc="1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celular</a:t>
            </a:r>
            <a:r>
              <a:rPr sz="1300" spc="1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1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transmite</a:t>
            </a:r>
            <a:r>
              <a:rPr sz="1300" spc="125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una </a:t>
            </a:r>
            <a:r>
              <a:rPr sz="1300" spc="-10" dirty="0">
                <a:latin typeface="Arial MT"/>
                <a:cs typeface="Arial MT"/>
              </a:rPr>
              <a:t>respuesta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por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axón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hacia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otras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neuronas.</a:t>
            </a:r>
            <a:endParaRPr sz="1300">
              <a:latin typeface="Arial MT"/>
              <a:cs typeface="Arial MT"/>
            </a:endParaRPr>
          </a:p>
          <a:p>
            <a:pPr marL="12700" marR="5715" algn="just">
              <a:lnSpc>
                <a:spcPct val="100000"/>
              </a:lnSpc>
            </a:pPr>
            <a:r>
              <a:rPr sz="1300" dirty="0">
                <a:latin typeface="Arial MT"/>
                <a:cs typeface="Arial MT"/>
              </a:rPr>
              <a:t>La</a:t>
            </a:r>
            <a:r>
              <a:rPr sz="1300" spc="254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señal</a:t>
            </a:r>
            <a:r>
              <a:rPr sz="1300" spc="254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254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salida</a:t>
            </a:r>
            <a:r>
              <a:rPr sz="1300" spc="26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depende</a:t>
            </a:r>
            <a:r>
              <a:rPr sz="1300" spc="254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del</a:t>
            </a:r>
            <a:r>
              <a:rPr sz="1300" spc="254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potencial</a:t>
            </a:r>
            <a:r>
              <a:rPr sz="1300" spc="254" dirty="0">
                <a:latin typeface="Arial MT"/>
                <a:cs typeface="Arial MT"/>
              </a:rPr>
              <a:t>  </a:t>
            </a:r>
            <a:r>
              <a:rPr sz="1300" spc="-10" dirty="0">
                <a:latin typeface="Arial MT"/>
                <a:cs typeface="Arial MT"/>
              </a:rPr>
              <a:t>eléctrico </a:t>
            </a:r>
            <a:r>
              <a:rPr sz="1300" dirty="0">
                <a:latin typeface="Arial MT"/>
                <a:cs typeface="Arial MT"/>
              </a:rPr>
              <a:t>acumulado</a:t>
            </a:r>
            <a:r>
              <a:rPr sz="1300" spc="8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8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8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genera</a:t>
            </a:r>
            <a:r>
              <a:rPr sz="1300" spc="8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cuando</a:t>
            </a:r>
            <a:r>
              <a:rPr sz="1300" spc="8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8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supera</a:t>
            </a:r>
            <a:r>
              <a:rPr sz="1300" spc="8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85" dirty="0">
                <a:latin typeface="Arial MT"/>
                <a:cs typeface="Arial MT"/>
              </a:rPr>
              <a:t>  </a:t>
            </a:r>
            <a:r>
              <a:rPr sz="1300" spc="-10" dirty="0">
                <a:latin typeface="Arial MT"/>
                <a:cs typeface="Arial MT"/>
              </a:rPr>
              <a:t>umbral, activando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respuesta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mediante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función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tipo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escalón.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6824" y="3885870"/>
            <a:ext cx="450342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Una</a:t>
            </a:r>
            <a:r>
              <a:rPr sz="1300" spc="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Neurona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Artificial</a:t>
            </a:r>
            <a:r>
              <a:rPr sz="1300" spc="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8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unidad</a:t>
            </a:r>
            <a:r>
              <a:rPr sz="1300" spc="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fundamental</a:t>
            </a:r>
            <a:r>
              <a:rPr sz="1300" spc="8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7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8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red </a:t>
            </a:r>
            <a:r>
              <a:rPr sz="1300" dirty="0">
                <a:latin typeface="Arial MT"/>
                <a:cs typeface="Arial MT"/>
              </a:rPr>
              <a:t>neuronal,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inspirada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comportamiento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las</a:t>
            </a:r>
            <a:r>
              <a:rPr sz="1300" spc="18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neuronas biológicas. </a:t>
            </a:r>
            <a:r>
              <a:rPr sz="1300" dirty="0">
                <a:latin typeface="Arial MT"/>
                <a:cs typeface="Arial MT"/>
              </a:rPr>
              <a:t>Su</a:t>
            </a:r>
            <a:r>
              <a:rPr sz="1300" spc="-10" dirty="0">
                <a:latin typeface="Arial MT"/>
                <a:cs typeface="Arial MT"/>
              </a:rPr>
              <a:t> estructura</a:t>
            </a:r>
            <a:r>
              <a:rPr sz="1300" spc="-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incluye: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300">
              <a:latin typeface="Arial MT"/>
              <a:cs typeface="Arial MT"/>
            </a:endParaRPr>
          </a:p>
          <a:p>
            <a:pPr marL="469900" marR="41910" indent="-328295">
              <a:lnSpc>
                <a:spcPct val="100000"/>
              </a:lnSpc>
              <a:buFont typeface="Arial MT"/>
              <a:buChar char="●"/>
              <a:tabLst>
                <a:tab pos="469900" algn="l"/>
              </a:tabLst>
            </a:pPr>
            <a:r>
              <a:rPr sz="1300" b="1" dirty="0">
                <a:latin typeface="Arial"/>
                <a:cs typeface="Arial"/>
              </a:rPr>
              <a:t>Pesos:</a:t>
            </a:r>
            <a:r>
              <a:rPr sz="1300" b="1" spc="90" dirty="0">
                <a:latin typeface="Arial"/>
                <a:cs typeface="Arial"/>
              </a:rPr>
              <a:t>  </a:t>
            </a:r>
            <a:r>
              <a:rPr sz="1300" dirty="0">
                <a:latin typeface="Arial MT"/>
                <a:cs typeface="Arial MT"/>
              </a:rPr>
              <a:t>cada</a:t>
            </a:r>
            <a:r>
              <a:rPr sz="1300" spc="9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entrada</a:t>
            </a:r>
            <a:r>
              <a:rPr sz="1300" spc="9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9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asocia</a:t>
            </a:r>
            <a:r>
              <a:rPr sz="1300" spc="9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9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9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peso</a:t>
            </a:r>
            <a:r>
              <a:rPr sz="1300" spc="95" dirty="0">
                <a:latin typeface="Arial MT"/>
                <a:cs typeface="Arial MT"/>
              </a:rPr>
              <a:t>  </a:t>
            </a:r>
            <a:r>
              <a:rPr sz="1300" spc="-25" dirty="0">
                <a:latin typeface="Arial MT"/>
                <a:cs typeface="Arial MT"/>
              </a:rPr>
              <a:t>que </a:t>
            </a:r>
            <a:r>
              <a:rPr sz="1300" spc="-10" dirty="0">
                <a:latin typeface="Arial MT"/>
                <a:cs typeface="Arial MT"/>
              </a:rPr>
              <a:t>determina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su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importancia.</a:t>
            </a:r>
            <a:endParaRPr sz="1300">
              <a:latin typeface="Arial MT"/>
              <a:cs typeface="Arial MT"/>
            </a:endParaRPr>
          </a:p>
          <a:p>
            <a:pPr marL="469900" marR="54610" indent="-328295">
              <a:lnSpc>
                <a:spcPct val="100000"/>
              </a:lnSpc>
              <a:buFont typeface="Arial MT"/>
              <a:buChar char="●"/>
              <a:tabLst>
                <a:tab pos="469900" algn="l"/>
                <a:tab pos="1388110" algn="l"/>
                <a:tab pos="2159635" algn="l"/>
                <a:tab pos="2519045" algn="l"/>
                <a:tab pos="3235960" algn="l"/>
                <a:tab pos="4256405" algn="l"/>
              </a:tabLst>
            </a:pPr>
            <a:r>
              <a:rPr sz="1300" b="1" spc="-10" dirty="0">
                <a:latin typeface="Arial"/>
                <a:cs typeface="Arial"/>
              </a:rPr>
              <a:t>Sumador:</a:t>
            </a:r>
            <a:r>
              <a:rPr sz="1300" b="1" dirty="0">
                <a:latin typeface="Arial"/>
                <a:cs typeface="Arial"/>
              </a:rPr>
              <a:t>	</a:t>
            </a:r>
            <a:r>
              <a:rPr sz="1300" spc="-10" dirty="0">
                <a:latin typeface="Arial MT"/>
                <a:cs typeface="Arial MT"/>
              </a:rPr>
              <a:t>acumula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las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señales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ponderadas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de </a:t>
            </a:r>
            <a:r>
              <a:rPr sz="1300" spc="-10" dirty="0">
                <a:latin typeface="Arial MT"/>
                <a:cs typeface="Arial MT"/>
              </a:rPr>
              <a:t>entrada.</a:t>
            </a:r>
            <a:endParaRPr sz="1300">
              <a:latin typeface="Arial MT"/>
              <a:cs typeface="Arial MT"/>
            </a:endParaRPr>
          </a:p>
          <a:p>
            <a:pPr marL="469900" marR="9525" indent="-328295">
              <a:lnSpc>
                <a:spcPct val="100000"/>
              </a:lnSpc>
              <a:buFont typeface="Arial MT"/>
              <a:buChar char="●"/>
              <a:tabLst>
                <a:tab pos="469900" algn="l"/>
              </a:tabLst>
            </a:pPr>
            <a:r>
              <a:rPr sz="1300" b="1" dirty="0">
                <a:latin typeface="Arial"/>
                <a:cs typeface="Arial"/>
              </a:rPr>
              <a:t>Función</a:t>
            </a:r>
            <a:r>
              <a:rPr sz="1300" b="1" spc="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de</a:t>
            </a:r>
            <a:r>
              <a:rPr sz="1300" b="1" spc="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activación:</a:t>
            </a:r>
            <a:r>
              <a:rPr sz="1300" b="1" spc="55" dirty="0">
                <a:latin typeface="Arial"/>
                <a:cs typeface="Arial"/>
              </a:rPr>
              <a:t> </a:t>
            </a:r>
            <a:r>
              <a:rPr sz="1300" dirty="0">
                <a:latin typeface="Arial MT"/>
                <a:cs typeface="Arial MT"/>
              </a:rPr>
              <a:t>limita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regula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salida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la </a:t>
            </a:r>
            <a:r>
              <a:rPr sz="1300" spc="-10" dirty="0">
                <a:latin typeface="Arial MT"/>
                <a:cs typeface="Arial MT"/>
              </a:rPr>
              <a:t>neurona.</a:t>
            </a:r>
            <a:endParaRPr sz="1300">
              <a:latin typeface="Arial MT"/>
              <a:cs typeface="Arial MT"/>
            </a:endParaRPr>
          </a:p>
          <a:p>
            <a:pPr marL="469900" marR="50165" indent="-328295">
              <a:lnSpc>
                <a:spcPct val="100000"/>
              </a:lnSpc>
              <a:buFont typeface="Arial MT"/>
              <a:buChar char="●"/>
              <a:tabLst>
                <a:tab pos="469900" algn="l"/>
                <a:tab pos="1175385" algn="l"/>
                <a:tab pos="1809750" algn="l"/>
                <a:tab pos="2305685" algn="l"/>
                <a:tab pos="3103880" algn="l"/>
                <a:tab pos="3517265" algn="l"/>
                <a:tab pos="3829685" algn="l"/>
              </a:tabLst>
            </a:pPr>
            <a:r>
              <a:rPr sz="1300" b="1" spc="-10" dirty="0">
                <a:latin typeface="Arial"/>
                <a:cs typeface="Arial"/>
              </a:rPr>
              <a:t>Umbral</a:t>
            </a:r>
            <a:r>
              <a:rPr sz="1300" b="1" dirty="0">
                <a:latin typeface="Arial"/>
                <a:cs typeface="Arial"/>
              </a:rPr>
              <a:t>	</a:t>
            </a:r>
            <a:r>
              <a:rPr sz="1300" b="1" spc="-10" dirty="0">
                <a:latin typeface="Arial"/>
                <a:cs typeface="Arial"/>
              </a:rPr>
              <a:t>(bias):</a:t>
            </a:r>
            <a:r>
              <a:rPr sz="1300" b="1" dirty="0">
                <a:latin typeface="Arial"/>
                <a:cs typeface="Arial"/>
              </a:rPr>
              <a:t>	</a:t>
            </a:r>
            <a:r>
              <a:rPr sz="1300" spc="-10" dirty="0">
                <a:latin typeface="Arial MT"/>
                <a:cs typeface="Arial MT"/>
              </a:rPr>
              <a:t>valor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ajustable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que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se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optimiza </a:t>
            </a:r>
            <a:r>
              <a:rPr sz="1300" dirty="0">
                <a:latin typeface="Arial MT"/>
                <a:cs typeface="Arial MT"/>
              </a:rPr>
              <a:t>durante</a:t>
            </a:r>
            <a:r>
              <a:rPr sz="1300" spc="-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5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entrenamiento.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61" y="980337"/>
            <a:ext cx="6301287" cy="35617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674" y="1872706"/>
            <a:ext cx="5149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Dato</a:t>
            </a:r>
            <a:r>
              <a:rPr sz="1100" i="1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i="1" spc="-25" dirty="0">
                <a:solidFill>
                  <a:srgbClr val="595959"/>
                </a:solidFill>
                <a:latin typeface="Arial"/>
                <a:cs typeface="Arial"/>
              </a:rPr>
              <a:t>de </a:t>
            </a: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entrada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946" y="205442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3701" y="2976471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67450" y="1944079"/>
            <a:ext cx="2508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135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90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5531" y="2321712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45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3170" y="2420666"/>
            <a:ext cx="12255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25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6011" y="257523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52671" y="1307974"/>
            <a:ext cx="2508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135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90" dirty="0">
                <a:solidFill>
                  <a:srgbClr val="595959"/>
                </a:solidFill>
                <a:latin typeface="Arial MT"/>
                <a:cs typeface="Arial MT"/>
              </a:rPr>
              <a:t>11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38225" y="1701251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94903" y="2850749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65058" y="1925099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21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12658" y="2527524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22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18968" y="3079374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23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12136" y="2613715"/>
            <a:ext cx="1143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0" dirty="0">
                <a:latin typeface="Arial MT"/>
                <a:cs typeface="Arial MT"/>
              </a:rPr>
              <a:t>ŷ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71000" y="2564850"/>
            <a:ext cx="3905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0" dirty="0">
                <a:solidFill>
                  <a:srgbClr val="595959"/>
                </a:solidFill>
                <a:latin typeface="Arial"/>
                <a:cs typeface="Arial"/>
              </a:rPr>
              <a:t>salida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33664" y="3935457"/>
            <a:ext cx="25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97" baseline="20202" dirty="0">
                <a:solidFill>
                  <a:srgbClr val="595959"/>
                </a:solidFill>
                <a:latin typeface="Arial MT"/>
                <a:cs typeface="Arial MT"/>
              </a:rPr>
              <a:t>θ</a:t>
            </a:r>
            <a:r>
              <a:rPr sz="700" spc="-65" dirty="0">
                <a:solidFill>
                  <a:srgbClr val="595959"/>
                </a:solidFill>
                <a:latin typeface="Arial MT"/>
                <a:cs typeface="Arial MT"/>
              </a:rPr>
              <a:t>12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25081" y="2607784"/>
            <a:ext cx="401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2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83575" y="1211390"/>
            <a:ext cx="2455545" cy="482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b="1" i="1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400" b="1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i="1" dirty="0">
                <a:solidFill>
                  <a:srgbClr val="595959"/>
                </a:solidFill>
                <a:latin typeface="Arial"/>
                <a:cs typeface="Arial"/>
              </a:rPr>
              <a:t>-</a:t>
            </a:r>
            <a:r>
              <a:rPr sz="1400" b="1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i="1" dirty="0">
                <a:solidFill>
                  <a:srgbClr val="595959"/>
                </a:solidFill>
                <a:latin typeface="Arial"/>
                <a:cs typeface="Arial"/>
              </a:rPr>
              <a:t>Función</a:t>
            </a:r>
            <a:r>
              <a:rPr sz="1400" b="1" i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i="1" dirty="0">
                <a:solidFill>
                  <a:srgbClr val="595959"/>
                </a:solidFill>
                <a:latin typeface="Arial"/>
                <a:cs typeface="Arial"/>
              </a:rPr>
              <a:t>de</a:t>
            </a:r>
            <a:r>
              <a:rPr sz="1400" b="1" i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i="1" spc="-10" dirty="0">
                <a:solidFill>
                  <a:srgbClr val="595959"/>
                </a:solidFill>
                <a:latin typeface="Arial"/>
                <a:cs typeface="Arial"/>
              </a:rPr>
              <a:t>Pérdida.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Función</a:t>
            </a:r>
            <a:r>
              <a:rPr sz="1100" spc="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que</a:t>
            </a:r>
            <a:r>
              <a:rPr sz="1100" spc="4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evalúa</a:t>
            </a:r>
            <a:r>
              <a:rPr sz="1100" spc="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4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diferencia</a:t>
            </a:r>
            <a:r>
              <a:rPr sz="1100" spc="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entre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80461" y="1693736"/>
            <a:ext cx="7581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sz="1100" spc="180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180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valor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83575" y="1668590"/>
            <a:ext cx="1597025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165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valor</a:t>
            </a:r>
            <a:r>
              <a:rPr sz="1100" spc="165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esperado</a:t>
            </a:r>
            <a:r>
              <a:rPr sz="1100" spc="165" dirty="0">
                <a:solidFill>
                  <a:srgbClr val="595959"/>
                </a:solidFill>
                <a:latin typeface="Arial MT"/>
                <a:cs typeface="Arial MT"/>
              </a:rPr>
              <a:t>  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(y),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obtenido</a:t>
            </a:r>
            <a:r>
              <a:rPr sz="11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red</a:t>
            </a:r>
            <a:r>
              <a:rPr sz="11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315" dirty="0">
                <a:solidFill>
                  <a:srgbClr val="595959"/>
                </a:solidFill>
                <a:latin typeface="Arial MT"/>
                <a:cs typeface="Arial MT"/>
              </a:rPr>
              <a:t>ŷ.</a:t>
            </a:r>
            <a:endParaRPr sz="1100">
              <a:latin typeface="Arial MT"/>
              <a:cs typeface="Arial MT"/>
            </a:endParaRPr>
          </a:p>
          <a:p>
            <a:pPr marL="12700" marR="54610">
              <a:lnSpc>
                <a:spcPct val="114999"/>
              </a:lnSpc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Es</a:t>
            </a:r>
            <a:r>
              <a:rPr sz="11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una</a:t>
            </a:r>
            <a:r>
              <a:rPr sz="11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medida</a:t>
            </a:r>
            <a:r>
              <a:rPr sz="11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del</a:t>
            </a:r>
            <a:r>
              <a:rPr sz="11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error.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Ej.: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i="1" dirty="0">
                <a:solidFill>
                  <a:srgbClr val="595959"/>
                </a:solidFill>
                <a:latin typeface="Arial"/>
                <a:cs typeface="Arial"/>
              </a:rPr>
              <a:t>MSE(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,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550" dirty="0">
                <a:solidFill>
                  <a:srgbClr val="595959"/>
                </a:solidFill>
                <a:latin typeface="Arial MT"/>
                <a:cs typeface="Arial MT"/>
              </a:rPr>
              <a:t>ŷ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i="1" spc="-50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83575" y="2657667"/>
            <a:ext cx="108458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→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Loss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=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L(y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,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315" dirty="0">
                <a:solidFill>
                  <a:srgbClr val="595959"/>
                </a:solidFill>
                <a:latin typeface="Arial MT"/>
                <a:cs typeface="Arial MT"/>
              </a:rPr>
              <a:t>ŷ)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4625" y="4734021"/>
            <a:ext cx="8517890" cy="1034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Arial MT"/>
                <a:cs typeface="Arial MT"/>
              </a:rPr>
              <a:t>Backward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Propagation.</a:t>
            </a:r>
            <a:endParaRPr sz="1300">
              <a:latin typeface="Arial MT"/>
              <a:cs typeface="Arial MT"/>
            </a:endParaRPr>
          </a:p>
          <a:p>
            <a:pPr marL="12700" marR="5080" algn="just">
              <a:lnSpc>
                <a:spcPct val="114999"/>
              </a:lnSpc>
              <a:spcBef>
                <a:spcPts val="1000"/>
              </a:spcBef>
            </a:pPr>
            <a:r>
              <a:rPr sz="1300" dirty="0">
                <a:latin typeface="Arial MT"/>
                <a:cs typeface="Arial MT"/>
              </a:rPr>
              <a:t>Es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45" dirty="0">
                <a:latin typeface="Arial MT"/>
                <a:cs typeface="Arial MT"/>
              </a:rPr>
              <a:t> </a:t>
            </a:r>
            <a:r>
              <a:rPr sz="1300" b="1" dirty="0">
                <a:latin typeface="Arial"/>
                <a:cs typeface="Arial"/>
              </a:rPr>
              <a:t>procedimiento</a:t>
            </a:r>
            <a:r>
              <a:rPr sz="1300" b="1" spc="50" dirty="0">
                <a:latin typeface="Arial"/>
                <a:cs typeface="Arial"/>
              </a:rPr>
              <a:t> </a:t>
            </a:r>
            <a:r>
              <a:rPr sz="1300" dirty="0">
                <a:latin typeface="Arial MT"/>
                <a:cs typeface="Arial MT"/>
              </a:rPr>
              <a:t>algorítmico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que,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dado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valor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55" dirty="0">
                <a:latin typeface="Arial MT"/>
                <a:cs typeface="Arial MT"/>
              </a:rPr>
              <a:t> </a:t>
            </a:r>
            <a:r>
              <a:rPr sz="1300" b="1" dirty="0">
                <a:latin typeface="Arial"/>
                <a:cs typeface="Arial"/>
              </a:rPr>
              <a:t>pérdida</a:t>
            </a:r>
            <a:r>
              <a:rPr sz="1300" b="1" spc="35" dirty="0">
                <a:latin typeface="Arial"/>
                <a:cs typeface="Arial"/>
              </a:rPr>
              <a:t>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salida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red,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propaga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ese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error</a:t>
            </a:r>
            <a:r>
              <a:rPr sz="1300" spc="4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hacia </a:t>
            </a:r>
            <a:r>
              <a:rPr sz="1300" dirty="0">
                <a:latin typeface="Arial MT"/>
                <a:cs typeface="Arial MT"/>
              </a:rPr>
              <a:t>atrás</a:t>
            </a:r>
            <a:r>
              <a:rPr sz="1300" spc="9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través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las</a:t>
            </a:r>
            <a:r>
              <a:rPr sz="1300" spc="9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capas,</a:t>
            </a:r>
            <a:r>
              <a:rPr sz="1300" spc="9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calculando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cada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una</a:t>
            </a:r>
            <a:r>
              <a:rPr sz="1300" spc="9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110" dirty="0">
                <a:latin typeface="Arial MT"/>
                <a:cs typeface="Arial MT"/>
              </a:rPr>
              <a:t> </a:t>
            </a:r>
            <a:r>
              <a:rPr sz="1300" b="1" dirty="0">
                <a:latin typeface="Arial"/>
                <a:cs typeface="Arial"/>
              </a:rPr>
              <a:t>gradientes</a:t>
            </a:r>
            <a:r>
              <a:rPr sz="1300" b="1" spc="95" dirty="0">
                <a:latin typeface="Arial"/>
                <a:cs typeface="Arial"/>
              </a:rPr>
              <a:t> </a:t>
            </a:r>
            <a:r>
              <a:rPr sz="1300" dirty="0">
                <a:latin typeface="Arial MT"/>
                <a:cs typeface="Arial MT"/>
              </a:rPr>
              <a:t>necesarios</a:t>
            </a:r>
            <a:r>
              <a:rPr sz="1300" spc="9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para</a:t>
            </a:r>
            <a:r>
              <a:rPr sz="1300" spc="95" dirty="0">
                <a:latin typeface="Arial MT"/>
                <a:cs typeface="Arial MT"/>
              </a:rPr>
              <a:t> </a:t>
            </a:r>
            <a:r>
              <a:rPr sz="1300" b="1" dirty="0">
                <a:latin typeface="Arial"/>
                <a:cs typeface="Arial"/>
              </a:rPr>
              <a:t>actualizar</a:t>
            </a:r>
            <a:r>
              <a:rPr sz="1300" b="1" spc="9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los</a:t>
            </a:r>
            <a:r>
              <a:rPr sz="1300" b="1" spc="9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parámetros </a:t>
            </a:r>
            <a:r>
              <a:rPr sz="1300" spc="-10" dirty="0">
                <a:latin typeface="Arial MT"/>
                <a:cs typeface="Arial MT"/>
              </a:rPr>
              <a:t>mediante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algoritmo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optimización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(por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ejemplo,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descenso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del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gradiente).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33050" y="67944"/>
            <a:ext cx="1741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BACKWARD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PROPAGATION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300" y="1044591"/>
            <a:ext cx="8724900" cy="6756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b="1" i="1" dirty="0">
                <a:solidFill>
                  <a:srgbClr val="595959"/>
                </a:solidFill>
                <a:latin typeface="Arial"/>
                <a:cs typeface="Arial"/>
              </a:rPr>
              <a:t>Backward</a:t>
            </a:r>
            <a:r>
              <a:rPr sz="1400" b="1" i="1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i="1" spc="-10" dirty="0">
                <a:solidFill>
                  <a:srgbClr val="595959"/>
                </a:solidFill>
                <a:latin typeface="Arial"/>
                <a:cs typeface="Arial"/>
              </a:rPr>
              <a:t>Propagation.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65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1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procedimiento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actualización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basa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conocer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como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varía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respecto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cada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porque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el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proceso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optimización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busca: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3974" y="1890725"/>
            <a:ext cx="6670024" cy="49600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05300" y="6193490"/>
            <a:ext cx="251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libri"/>
                <a:cs typeface="Calibri"/>
              </a:rPr>
              <a:t>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7375" y="6249365"/>
            <a:ext cx="159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libri"/>
                <a:cs typeface="Calibri"/>
              </a:rPr>
              <a:t>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5040" y="3741700"/>
            <a:ext cx="279400" cy="4648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0"/>
              </a:lnSpc>
            </a:pPr>
            <a:r>
              <a:rPr sz="2000" spc="-20" dirty="0"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01300" y="1825522"/>
            <a:ext cx="5000625" cy="4527550"/>
            <a:chOff x="2301300" y="1825522"/>
            <a:chExt cx="5000625" cy="45275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2887" y="5333637"/>
              <a:ext cx="122924" cy="1133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17499" y="5408499"/>
              <a:ext cx="2479675" cy="939800"/>
            </a:xfrm>
            <a:custGeom>
              <a:avLst/>
              <a:gdLst/>
              <a:ahLst/>
              <a:cxnLst/>
              <a:rect l="l" t="t" r="r" b="b"/>
              <a:pathLst>
                <a:path w="2479675" h="939800">
                  <a:moveTo>
                    <a:pt x="1826849" y="0"/>
                  </a:moveTo>
                  <a:lnTo>
                    <a:pt x="1826849" y="406799"/>
                  </a:lnTo>
                </a:path>
                <a:path w="2479675" h="939800">
                  <a:moveTo>
                    <a:pt x="1826424" y="405524"/>
                  </a:moveTo>
                  <a:lnTo>
                    <a:pt x="2479524" y="703724"/>
                  </a:lnTo>
                </a:path>
                <a:path w="2479675" h="939800">
                  <a:moveTo>
                    <a:pt x="1827599" y="403174"/>
                  </a:moveTo>
                  <a:lnTo>
                    <a:pt x="0" y="939274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1300" y="1825522"/>
              <a:ext cx="2270693" cy="3659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33050" y="67944"/>
            <a:ext cx="1741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BACKWARD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PROPAGATION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300" y="1044591"/>
            <a:ext cx="8724900" cy="6756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b="1" i="1" dirty="0">
                <a:solidFill>
                  <a:srgbClr val="595959"/>
                </a:solidFill>
                <a:latin typeface="Arial"/>
                <a:cs typeface="Arial"/>
              </a:rPr>
              <a:t>Backward</a:t>
            </a:r>
            <a:r>
              <a:rPr sz="1400" b="1" i="1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i="1" spc="-10" dirty="0">
                <a:solidFill>
                  <a:srgbClr val="595959"/>
                </a:solidFill>
                <a:latin typeface="Arial"/>
                <a:cs typeface="Arial"/>
              </a:rPr>
              <a:t>Propagation.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65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1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procedimiento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actualización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basa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conocer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como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varía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respecto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cada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porque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el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proceso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optimización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busca: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300" y="2486295"/>
            <a:ext cx="19431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Imaginemos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solo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2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parámetros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3974" y="1890725"/>
            <a:ext cx="6670024" cy="49600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05300" y="6193490"/>
            <a:ext cx="2514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libri"/>
                <a:cs typeface="Calibri"/>
              </a:rPr>
              <a:t>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7375" y="6249365"/>
            <a:ext cx="159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Calibri"/>
                <a:cs typeface="Calibri"/>
              </a:rPr>
              <a:t>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5040" y="3741700"/>
            <a:ext cx="279400" cy="4648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00"/>
              </a:lnSpc>
            </a:pPr>
            <a:r>
              <a:rPr sz="2000" spc="-20" dirty="0">
                <a:latin typeface="Calibri"/>
                <a:cs typeface="Calibri"/>
              </a:rPr>
              <a:t>Loss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01300" y="1825522"/>
            <a:ext cx="5000625" cy="4527550"/>
            <a:chOff x="2301300" y="1825522"/>
            <a:chExt cx="5000625" cy="45275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2887" y="5333637"/>
              <a:ext cx="122924" cy="1133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17499" y="5408499"/>
              <a:ext cx="2479675" cy="939800"/>
            </a:xfrm>
            <a:custGeom>
              <a:avLst/>
              <a:gdLst/>
              <a:ahLst/>
              <a:cxnLst/>
              <a:rect l="l" t="t" r="r" b="b"/>
              <a:pathLst>
                <a:path w="2479675" h="939800">
                  <a:moveTo>
                    <a:pt x="1826849" y="0"/>
                  </a:moveTo>
                  <a:lnTo>
                    <a:pt x="1826849" y="406799"/>
                  </a:lnTo>
                </a:path>
                <a:path w="2479675" h="939800">
                  <a:moveTo>
                    <a:pt x="1826424" y="405524"/>
                  </a:moveTo>
                  <a:lnTo>
                    <a:pt x="2479524" y="703724"/>
                  </a:lnTo>
                </a:path>
                <a:path w="2479675" h="939800">
                  <a:moveTo>
                    <a:pt x="1827599" y="403174"/>
                  </a:moveTo>
                  <a:lnTo>
                    <a:pt x="0" y="939274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1300" y="1825522"/>
              <a:ext cx="2270693" cy="3659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79299" y="3828649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4" h="71120">
                  <a:moveTo>
                    <a:pt x="34499" y="71099"/>
                  </a:move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lnTo>
                    <a:pt x="2665" y="21945"/>
                  </a:lnTo>
                  <a:lnTo>
                    <a:pt x="2711" y="21712"/>
                  </a:lnTo>
                  <a:lnTo>
                    <a:pt x="10104" y="10412"/>
                  </a:lnTo>
                  <a:lnTo>
                    <a:pt x="21197" y="2706"/>
                  </a:lnTo>
                  <a:lnTo>
                    <a:pt x="21492" y="2706"/>
                  </a:lnTo>
                  <a:lnTo>
                    <a:pt x="34499" y="0"/>
                  </a:lnTo>
                  <a:lnTo>
                    <a:pt x="66253" y="21712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79299" y="3828649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4" h="71120">
                  <a:moveTo>
                    <a:pt x="0" y="35549"/>
                  </a:moveTo>
                  <a:lnTo>
                    <a:pt x="2711" y="21712"/>
                  </a:lnTo>
                  <a:lnTo>
                    <a:pt x="10104" y="10412"/>
                  </a:lnTo>
                  <a:lnTo>
                    <a:pt x="21070" y="2793"/>
                  </a:lnTo>
                  <a:lnTo>
                    <a:pt x="34499" y="0"/>
                  </a:lnTo>
                  <a:lnTo>
                    <a:pt x="66373" y="21945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18075" y="3780793"/>
              <a:ext cx="6350" cy="73660"/>
            </a:xfrm>
            <a:custGeom>
              <a:avLst/>
              <a:gdLst/>
              <a:ahLst/>
              <a:cxnLst/>
              <a:rect l="l" t="t" r="r" b="b"/>
              <a:pathLst>
                <a:path w="6350" h="73660">
                  <a:moveTo>
                    <a:pt x="0" y="73256"/>
                  </a:moveTo>
                  <a:lnTo>
                    <a:pt x="6245" y="0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08644" y="3737724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351" y="44405"/>
                  </a:moveTo>
                  <a:lnTo>
                    <a:pt x="0" y="41732"/>
                  </a:lnTo>
                  <a:lnTo>
                    <a:pt x="19347" y="0"/>
                  </a:lnTo>
                  <a:lnTo>
                    <a:pt x="31351" y="4440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08644" y="3737724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351" y="44405"/>
                  </a:moveTo>
                  <a:lnTo>
                    <a:pt x="19347" y="0"/>
                  </a:lnTo>
                  <a:lnTo>
                    <a:pt x="0" y="41732"/>
                  </a:lnTo>
                  <a:lnTo>
                    <a:pt x="31351" y="44405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15077" y="3885099"/>
              <a:ext cx="635" cy="93980"/>
            </a:xfrm>
            <a:custGeom>
              <a:avLst/>
              <a:gdLst/>
              <a:ahLst/>
              <a:cxnLst/>
              <a:rect l="l" t="t" r="r" b="b"/>
              <a:pathLst>
                <a:path w="635" h="93979">
                  <a:moveTo>
                    <a:pt x="372" y="0"/>
                  </a:moveTo>
                  <a:lnTo>
                    <a:pt x="0" y="93450"/>
                  </a:lnTo>
                </a:path>
              </a:pathLst>
            </a:custGeom>
            <a:ln w="9524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99344" y="39784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560" y="43287"/>
                  </a:moveTo>
                  <a:lnTo>
                    <a:pt x="0" y="0"/>
                  </a:lnTo>
                  <a:lnTo>
                    <a:pt x="31464" y="125"/>
                  </a:lnTo>
                  <a:lnTo>
                    <a:pt x="15560" y="43287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99344" y="39784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560" y="43287"/>
                  </a:lnTo>
                  <a:lnTo>
                    <a:pt x="31464" y="1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79299" y="4003624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4" h="71120">
                  <a:moveTo>
                    <a:pt x="34499" y="71099"/>
                  </a:move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lnTo>
                    <a:pt x="2665" y="21945"/>
                  </a:lnTo>
                  <a:lnTo>
                    <a:pt x="2711" y="21712"/>
                  </a:lnTo>
                  <a:lnTo>
                    <a:pt x="10104" y="10412"/>
                  </a:lnTo>
                  <a:lnTo>
                    <a:pt x="21197" y="2706"/>
                  </a:lnTo>
                  <a:lnTo>
                    <a:pt x="21492" y="2706"/>
                  </a:lnTo>
                  <a:lnTo>
                    <a:pt x="34499" y="0"/>
                  </a:lnTo>
                  <a:lnTo>
                    <a:pt x="66253" y="21712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79299" y="4003624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4" h="71120">
                  <a:moveTo>
                    <a:pt x="0" y="35549"/>
                  </a:moveTo>
                  <a:lnTo>
                    <a:pt x="2711" y="21712"/>
                  </a:lnTo>
                  <a:lnTo>
                    <a:pt x="10104" y="10412"/>
                  </a:lnTo>
                  <a:lnTo>
                    <a:pt x="21070" y="2793"/>
                  </a:lnTo>
                  <a:lnTo>
                    <a:pt x="34499" y="0"/>
                  </a:lnTo>
                  <a:lnTo>
                    <a:pt x="66373" y="21945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14850" y="4044574"/>
              <a:ext cx="28575" cy="93345"/>
            </a:xfrm>
            <a:custGeom>
              <a:avLst/>
              <a:gdLst/>
              <a:ahLst/>
              <a:cxnLst/>
              <a:rect l="l" t="t" r="r" b="b"/>
              <a:pathLst>
                <a:path w="28575" h="93345">
                  <a:moveTo>
                    <a:pt x="0" y="0"/>
                  </a:moveTo>
                  <a:lnTo>
                    <a:pt x="28165" y="93193"/>
                  </a:lnTo>
                </a:path>
              </a:pathLst>
            </a:custGeom>
            <a:ln w="9524">
              <a:solidFill>
                <a:srgbClr val="D9EA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27956" y="413321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27565" y="45928"/>
                  </a:moveTo>
                  <a:lnTo>
                    <a:pt x="0" y="9103"/>
                  </a:lnTo>
                  <a:lnTo>
                    <a:pt x="30119" y="0"/>
                  </a:lnTo>
                  <a:lnTo>
                    <a:pt x="27565" y="45928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27956" y="413321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0" y="9103"/>
                  </a:moveTo>
                  <a:lnTo>
                    <a:pt x="27565" y="45928"/>
                  </a:lnTo>
                  <a:lnTo>
                    <a:pt x="30119" y="0"/>
                  </a:lnTo>
                  <a:lnTo>
                    <a:pt x="0" y="9103"/>
                  </a:lnTo>
                  <a:close/>
                </a:path>
              </a:pathLst>
            </a:custGeom>
            <a:ln w="9524">
              <a:solidFill>
                <a:srgbClr val="D9EA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29174" y="4170124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4" h="71120">
                  <a:moveTo>
                    <a:pt x="34499" y="71099"/>
                  </a:move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lnTo>
                    <a:pt x="2665" y="21945"/>
                  </a:lnTo>
                  <a:lnTo>
                    <a:pt x="2711" y="21712"/>
                  </a:lnTo>
                  <a:lnTo>
                    <a:pt x="10104" y="10412"/>
                  </a:lnTo>
                  <a:lnTo>
                    <a:pt x="21197" y="2706"/>
                  </a:lnTo>
                  <a:lnTo>
                    <a:pt x="21492" y="2706"/>
                  </a:lnTo>
                  <a:lnTo>
                    <a:pt x="34499" y="0"/>
                  </a:lnTo>
                  <a:lnTo>
                    <a:pt x="66253" y="21712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29174" y="4170124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4" h="71120">
                  <a:moveTo>
                    <a:pt x="0" y="35549"/>
                  </a:moveTo>
                  <a:lnTo>
                    <a:pt x="2711" y="21712"/>
                  </a:lnTo>
                  <a:lnTo>
                    <a:pt x="10104" y="10412"/>
                  </a:lnTo>
                  <a:lnTo>
                    <a:pt x="21070" y="2793"/>
                  </a:lnTo>
                  <a:lnTo>
                    <a:pt x="34499" y="0"/>
                  </a:lnTo>
                  <a:lnTo>
                    <a:pt x="66373" y="21945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69875" y="4216724"/>
              <a:ext cx="55880" cy="93345"/>
            </a:xfrm>
            <a:custGeom>
              <a:avLst/>
              <a:gdLst/>
              <a:ahLst/>
              <a:cxnLst/>
              <a:rect l="l" t="t" r="r" b="b"/>
              <a:pathLst>
                <a:path w="55879" h="93345">
                  <a:moveTo>
                    <a:pt x="0" y="0"/>
                  </a:moveTo>
                  <a:lnTo>
                    <a:pt x="55379" y="93084"/>
                  </a:lnTo>
                </a:path>
              </a:pathLst>
            </a:custGeom>
            <a:ln w="9524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11734" y="4301765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35621" y="45192"/>
                  </a:moveTo>
                  <a:lnTo>
                    <a:pt x="0" y="16087"/>
                  </a:lnTo>
                  <a:lnTo>
                    <a:pt x="27041" y="0"/>
                  </a:lnTo>
                  <a:lnTo>
                    <a:pt x="35621" y="45192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11734" y="4301765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20">
                  <a:moveTo>
                    <a:pt x="0" y="16087"/>
                  </a:moveTo>
                  <a:lnTo>
                    <a:pt x="35621" y="45192"/>
                  </a:lnTo>
                  <a:lnTo>
                    <a:pt x="27041" y="0"/>
                  </a:lnTo>
                  <a:lnTo>
                    <a:pt x="0" y="16087"/>
                  </a:lnTo>
                  <a:close/>
                </a:path>
              </a:pathLst>
            </a:custGeom>
            <a:ln w="9524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25149" y="4326749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5" h="71120">
                  <a:moveTo>
                    <a:pt x="34499" y="71099"/>
                  </a:move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lnTo>
                    <a:pt x="2665" y="21945"/>
                  </a:lnTo>
                  <a:lnTo>
                    <a:pt x="2711" y="21712"/>
                  </a:lnTo>
                  <a:lnTo>
                    <a:pt x="10104" y="10412"/>
                  </a:lnTo>
                  <a:lnTo>
                    <a:pt x="21197" y="2706"/>
                  </a:lnTo>
                  <a:lnTo>
                    <a:pt x="21492" y="2706"/>
                  </a:lnTo>
                  <a:lnTo>
                    <a:pt x="34499" y="0"/>
                  </a:lnTo>
                  <a:lnTo>
                    <a:pt x="66252" y="21712"/>
                  </a:lnTo>
                  <a:lnTo>
                    <a:pt x="66373" y="21945"/>
                  </a:lnTo>
                  <a:lnTo>
                    <a:pt x="68330" y="28582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525149" y="4326749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5" h="71120">
                  <a:moveTo>
                    <a:pt x="0" y="35549"/>
                  </a:moveTo>
                  <a:lnTo>
                    <a:pt x="2711" y="21712"/>
                  </a:lnTo>
                  <a:lnTo>
                    <a:pt x="10104" y="10412"/>
                  </a:lnTo>
                  <a:lnTo>
                    <a:pt x="21070" y="2793"/>
                  </a:lnTo>
                  <a:lnTo>
                    <a:pt x="34499" y="0"/>
                  </a:lnTo>
                  <a:lnTo>
                    <a:pt x="66373" y="21945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76099" y="4491849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5" h="71120">
                  <a:moveTo>
                    <a:pt x="34499" y="71099"/>
                  </a:move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lnTo>
                    <a:pt x="2665" y="21945"/>
                  </a:lnTo>
                  <a:lnTo>
                    <a:pt x="2711" y="21712"/>
                  </a:lnTo>
                  <a:lnTo>
                    <a:pt x="10104" y="10412"/>
                  </a:lnTo>
                  <a:lnTo>
                    <a:pt x="21197" y="2706"/>
                  </a:lnTo>
                  <a:lnTo>
                    <a:pt x="21492" y="2706"/>
                  </a:lnTo>
                  <a:lnTo>
                    <a:pt x="34499" y="0"/>
                  </a:lnTo>
                  <a:lnTo>
                    <a:pt x="66252" y="21712"/>
                  </a:lnTo>
                  <a:lnTo>
                    <a:pt x="66373" y="21945"/>
                  </a:lnTo>
                  <a:lnTo>
                    <a:pt x="68330" y="28582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76099" y="4491849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5" h="71120">
                  <a:moveTo>
                    <a:pt x="0" y="35549"/>
                  </a:moveTo>
                  <a:lnTo>
                    <a:pt x="2711" y="21712"/>
                  </a:lnTo>
                  <a:lnTo>
                    <a:pt x="10104" y="10412"/>
                  </a:lnTo>
                  <a:lnTo>
                    <a:pt x="21070" y="2793"/>
                  </a:lnTo>
                  <a:lnTo>
                    <a:pt x="34499" y="0"/>
                  </a:lnTo>
                  <a:lnTo>
                    <a:pt x="66373" y="21945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13749" y="4689399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5" h="71120">
                  <a:moveTo>
                    <a:pt x="34499" y="71099"/>
                  </a:move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lnTo>
                    <a:pt x="2665" y="21945"/>
                  </a:lnTo>
                  <a:lnTo>
                    <a:pt x="2711" y="21712"/>
                  </a:lnTo>
                  <a:lnTo>
                    <a:pt x="10104" y="10412"/>
                  </a:lnTo>
                  <a:lnTo>
                    <a:pt x="21197" y="2706"/>
                  </a:lnTo>
                  <a:lnTo>
                    <a:pt x="21492" y="2706"/>
                  </a:lnTo>
                  <a:lnTo>
                    <a:pt x="34499" y="0"/>
                  </a:lnTo>
                  <a:lnTo>
                    <a:pt x="66252" y="21712"/>
                  </a:lnTo>
                  <a:lnTo>
                    <a:pt x="66373" y="21945"/>
                  </a:lnTo>
                  <a:lnTo>
                    <a:pt x="68330" y="28582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13749" y="4689399"/>
              <a:ext cx="69215" cy="71120"/>
            </a:xfrm>
            <a:custGeom>
              <a:avLst/>
              <a:gdLst/>
              <a:ahLst/>
              <a:cxnLst/>
              <a:rect l="l" t="t" r="r" b="b"/>
              <a:pathLst>
                <a:path w="69215" h="71120">
                  <a:moveTo>
                    <a:pt x="0" y="35549"/>
                  </a:moveTo>
                  <a:lnTo>
                    <a:pt x="2711" y="21712"/>
                  </a:lnTo>
                  <a:lnTo>
                    <a:pt x="10104" y="10412"/>
                  </a:lnTo>
                  <a:lnTo>
                    <a:pt x="21070" y="2793"/>
                  </a:lnTo>
                  <a:lnTo>
                    <a:pt x="34499" y="0"/>
                  </a:lnTo>
                  <a:lnTo>
                    <a:pt x="66373" y="21945"/>
                  </a:lnTo>
                  <a:lnTo>
                    <a:pt x="68999" y="35549"/>
                  </a:lnTo>
                  <a:lnTo>
                    <a:pt x="66288" y="49387"/>
                  </a:lnTo>
                  <a:lnTo>
                    <a:pt x="58895" y="60687"/>
                  </a:lnTo>
                  <a:lnTo>
                    <a:pt x="47929" y="68306"/>
                  </a:lnTo>
                  <a:lnTo>
                    <a:pt x="34499" y="71099"/>
                  </a:lnTo>
                  <a:lnTo>
                    <a:pt x="21070" y="68306"/>
                  </a:lnTo>
                  <a:lnTo>
                    <a:pt x="10104" y="60687"/>
                  </a:lnTo>
                  <a:lnTo>
                    <a:pt x="2711" y="49387"/>
                  </a:lnTo>
                  <a:lnTo>
                    <a:pt x="0" y="3554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67250" y="4373349"/>
              <a:ext cx="29845" cy="96520"/>
            </a:xfrm>
            <a:custGeom>
              <a:avLst/>
              <a:gdLst/>
              <a:ahLst/>
              <a:cxnLst/>
              <a:rect l="l" t="t" r="r" b="b"/>
              <a:pathLst>
                <a:path w="29845" h="96520">
                  <a:moveTo>
                    <a:pt x="0" y="0"/>
                  </a:moveTo>
                  <a:lnTo>
                    <a:pt x="29639" y="95993"/>
                  </a:lnTo>
                </a:path>
              </a:pathLst>
            </a:custGeom>
            <a:ln w="9524">
              <a:solidFill>
                <a:srgbClr val="93C4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581856" y="4464702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27785" y="45942"/>
                  </a:moveTo>
                  <a:lnTo>
                    <a:pt x="0" y="9282"/>
                  </a:lnTo>
                  <a:lnTo>
                    <a:pt x="30064" y="0"/>
                  </a:lnTo>
                  <a:lnTo>
                    <a:pt x="27785" y="45942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581856" y="4464702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0" y="9282"/>
                  </a:moveTo>
                  <a:lnTo>
                    <a:pt x="27785" y="45942"/>
                  </a:lnTo>
                  <a:lnTo>
                    <a:pt x="30064" y="0"/>
                  </a:lnTo>
                  <a:lnTo>
                    <a:pt x="0" y="9282"/>
                  </a:lnTo>
                  <a:close/>
                </a:path>
              </a:pathLst>
            </a:custGeom>
            <a:ln w="9524">
              <a:solidFill>
                <a:srgbClr val="93C4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22275" y="4546924"/>
              <a:ext cx="15875" cy="106045"/>
            </a:xfrm>
            <a:custGeom>
              <a:avLst/>
              <a:gdLst/>
              <a:ahLst/>
              <a:cxnLst/>
              <a:rect l="l" t="t" r="r" b="b"/>
              <a:pathLst>
                <a:path w="15875" h="106045">
                  <a:moveTo>
                    <a:pt x="0" y="0"/>
                  </a:moveTo>
                  <a:lnTo>
                    <a:pt x="15624" y="105467"/>
                  </a:lnTo>
                </a:path>
              </a:pathLst>
            </a:custGeom>
            <a:ln w="9524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22336" y="4650086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21897" y="45064"/>
                  </a:moveTo>
                  <a:lnTo>
                    <a:pt x="0" y="4611"/>
                  </a:lnTo>
                  <a:lnTo>
                    <a:pt x="31125" y="0"/>
                  </a:lnTo>
                  <a:lnTo>
                    <a:pt x="21897" y="45064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22336" y="4650086"/>
              <a:ext cx="31750" cy="45085"/>
            </a:xfrm>
            <a:custGeom>
              <a:avLst/>
              <a:gdLst/>
              <a:ahLst/>
              <a:cxnLst/>
              <a:rect l="l" t="t" r="r" b="b"/>
              <a:pathLst>
                <a:path w="31750" h="45085">
                  <a:moveTo>
                    <a:pt x="0" y="4611"/>
                  </a:moveTo>
                  <a:lnTo>
                    <a:pt x="21897" y="45064"/>
                  </a:lnTo>
                  <a:lnTo>
                    <a:pt x="31125" y="0"/>
                  </a:lnTo>
                  <a:lnTo>
                    <a:pt x="0" y="4611"/>
                  </a:lnTo>
                  <a:close/>
                </a:path>
              </a:pathLst>
            </a:custGeom>
            <a:ln w="9524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646274" y="4744174"/>
              <a:ext cx="9525" cy="102870"/>
            </a:xfrm>
            <a:custGeom>
              <a:avLst/>
              <a:gdLst/>
              <a:ahLst/>
              <a:cxnLst/>
              <a:rect l="l" t="t" r="r" b="b"/>
              <a:pathLst>
                <a:path w="9525" h="102870">
                  <a:moveTo>
                    <a:pt x="0" y="0"/>
                  </a:moveTo>
                  <a:lnTo>
                    <a:pt x="9060" y="102372"/>
                  </a:lnTo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639665" y="484516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19482" y="44444"/>
                  </a:moveTo>
                  <a:lnTo>
                    <a:pt x="0" y="2774"/>
                  </a:lnTo>
                  <a:lnTo>
                    <a:pt x="31342" y="0"/>
                  </a:lnTo>
                  <a:lnTo>
                    <a:pt x="19482" y="44444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39665" y="484516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2774"/>
                  </a:moveTo>
                  <a:lnTo>
                    <a:pt x="19482" y="44444"/>
                  </a:lnTo>
                  <a:lnTo>
                    <a:pt x="31342" y="0"/>
                  </a:lnTo>
                  <a:lnTo>
                    <a:pt x="0" y="2774"/>
                  </a:lnTo>
                  <a:close/>
                </a:path>
              </a:pathLst>
            </a:custGeom>
            <a:ln w="952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1644" y="2869875"/>
            <a:ext cx="1442909" cy="726920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80850" y="5769471"/>
            <a:ext cx="19926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Donde</a:t>
            </a:r>
            <a:r>
              <a:rPr sz="1300" spc="-40" dirty="0">
                <a:latin typeface="Calibri"/>
                <a:cs typeface="Calibri"/>
              </a:rPr>
              <a:t> </a:t>
            </a:r>
            <a:r>
              <a:rPr sz="1300" spc="-585" dirty="0">
                <a:latin typeface="Arial MT"/>
                <a:cs typeface="Arial MT"/>
              </a:rPr>
              <a:t>η</a:t>
            </a:r>
            <a:r>
              <a:rPr sz="1300" spc="-70" dirty="0">
                <a:latin typeface="Arial MT"/>
                <a:cs typeface="Arial MT"/>
              </a:rPr>
              <a:t> </a:t>
            </a:r>
            <a:r>
              <a:rPr sz="1300" dirty="0">
                <a:latin typeface="Calibri"/>
                <a:cs typeface="Calibri"/>
              </a:rPr>
              <a:t>es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el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learning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rate,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50" dirty="0">
                <a:latin typeface="Calibri"/>
                <a:cs typeface="Calibri"/>
              </a:rPr>
              <a:t>o </a:t>
            </a:r>
            <a:r>
              <a:rPr sz="1300" dirty="0">
                <a:latin typeface="Calibri"/>
                <a:cs typeface="Calibri"/>
              </a:rPr>
              <a:t>taza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</a:t>
            </a:r>
            <a:r>
              <a:rPr sz="1300" spc="-5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aprendizaje.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80850" y="6165711"/>
            <a:ext cx="21729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Calibri"/>
                <a:cs typeface="Calibri"/>
              </a:rPr>
              <a:t>Es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un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hiperparámetro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de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la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Red.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5362" y="4446525"/>
            <a:ext cx="1620949" cy="40679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600" y="5021900"/>
            <a:ext cx="1624451" cy="362849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280850" y="3986621"/>
            <a:ext cx="16078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Calibri"/>
                <a:cs typeface="Calibri"/>
              </a:rPr>
              <a:t>Descenso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por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gradiente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33050" y="67944"/>
            <a:ext cx="1741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BACKWARD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PROPAGATION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6300" y="1044591"/>
            <a:ext cx="8724900" cy="6756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b="1" i="1" dirty="0">
                <a:solidFill>
                  <a:srgbClr val="595959"/>
                </a:solidFill>
                <a:latin typeface="Arial"/>
                <a:cs typeface="Arial"/>
              </a:rPr>
              <a:t>Backward</a:t>
            </a:r>
            <a:r>
              <a:rPr sz="1400" b="1" i="1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i="1" spc="-10" dirty="0">
                <a:solidFill>
                  <a:srgbClr val="595959"/>
                </a:solidFill>
                <a:latin typeface="Arial"/>
                <a:cs typeface="Arial"/>
              </a:rPr>
              <a:t>Propagation.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65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1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procedimiento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actualización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basa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conocer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como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varía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respecto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cada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porque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el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proceso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optimización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busca: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300" y="2486295"/>
            <a:ext cx="8721090" cy="1345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Cuando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hay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más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parámetros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se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debe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guardar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grafo</a:t>
            </a:r>
            <a:r>
              <a:rPr sz="11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595959"/>
                </a:solidFill>
                <a:latin typeface="Arial"/>
                <a:cs typeface="Arial"/>
              </a:rPr>
              <a:t>computacional.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grafo</a:t>
            </a:r>
            <a:r>
              <a:rPr sz="1100" b="1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computacional</a:t>
            </a:r>
            <a:r>
              <a:rPr sz="1100" b="1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es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una</a:t>
            </a:r>
            <a:r>
              <a:rPr sz="1100" spc="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representación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estructurada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todas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las</a:t>
            </a:r>
            <a:r>
              <a:rPr sz="1100" spc="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operaciones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matemáticas</a:t>
            </a:r>
            <a:r>
              <a:rPr sz="1100" spc="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involucradas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en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red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para</a:t>
            </a:r>
            <a:r>
              <a:rPr sz="1100" spc="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calcular</a:t>
            </a:r>
            <a:r>
              <a:rPr sz="1100" spc="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100" b="1" i="1" spc="-10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  <a:p>
            <a:pPr marL="12700" marR="1855470">
              <a:lnSpc>
                <a:spcPct val="190800"/>
              </a:lnSpc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esta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forma,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al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conocer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dependencia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b="1" i="1" dirty="0">
                <a:solidFill>
                  <a:srgbClr val="595959"/>
                </a:solidFill>
                <a:latin typeface="Arial"/>
                <a:cs typeface="Arial"/>
              </a:rPr>
              <a:t>Loss</a:t>
            </a:r>
            <a:r>
              <a:rPr sz="1100" b="1" i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cada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parámetro,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se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pueden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escribir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las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derivadas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de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para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cada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W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sz="11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b.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1300" y="1825522"/>
            <a:ext cx="2270693" cy="36599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3387" y="3137899"/>
            <a:ext cx="1620948" cy="406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71625" y="3713275"/>
            <a:ext cx="1624451" cy="3628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33050" y="67944"/>
            <a:ext cx="1741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BACKWARD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PROPAGATION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6300" y="1044591"/>
            <a:ext cx="8724900" cy="6756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b="1" i="1" dirty="0">
                <a:solidFill>
                  <a:srgbClr val="595959"/>
                </a:solidFill>
                <a:latin typeface="Arial"/>
                <a:cs typeface="Arial"/>
              </a:rPr>
              <a:t>Backward</a:t>
            </a:r>
            <a:r>
              <a:rPr sz="1400" b="1" i="1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b="1" i="1" spc="-10" dirty="0">
                <a:solidFill>
                  <a:srgbClr val="595959"/>
                </a:solidFill>
                <a:latin typeface="Arial"/>
                <a:cs typeface="Arial"/>
              </a:rPr>
              <a:t>Propagation.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65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1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procedimiento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actualización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basa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conocer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como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Loss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varía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respecto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cada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porque</a:t>
            </a:r>
            <a:r>
              <a:rPr sz="1100" spc="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el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proceso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optimización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busca: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8475" y="3498231"/>
            <a:ext cx="9988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7505" algn="l"/>
              </a:tabLst>
            </a:pPr>
            <a:r>
              <a:rPr sz="1100" b="1" spc="-25" dirty="0">
                <a:solidFill>
                  <a:srgbClr val="595959"/>
                </a:solidFill>
                <a:latin typeface="Arial"/>
                <a:cs typeface="Arial"/>
              </a:rPr>
              <a:t>2.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	</a:t>
            </a:r>
            <a:r>
              <a:rPr sz="1100" b="1" spc="-10" dirty="0">
                <a:solidFill>
                  <a:srgbClr val="595959"/>
                </a:solidFill>
                <a:latin typeface="Arial"/>
                <a:cs typeface="Arial"/>
              </a:rPr>
              <a:t>RMSProp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475" y="4777374"/>
            <a:ext cx="29622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7505" algn="l"/>
              </a:tabLst>
            </a:pPr>
            <a:r>
              <a:rPr sz="1100" b="1" spc="-25" dirty="0">
                <a:solidFill>
                  <a:srgbClr val="595959"/>
                </a:solidFill>
                <a:latin typeface="Arial"/>
                <a:cs typeface="Arial"/>
              </a:rPr>
              <a:t>3.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	ADAM</a:t>
            </a:r>
            <a:r>
              <a:rPr sz="11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(Adaptative</a:t>
            </a:r>
            <a:r>
              <a:rPr sz="1100" b="1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Moment</a:t>
            </a:r>
            <a:r>
              <a:rPr sz="11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595959"/>
                </a:solidFill>
                <a:latin typeface="Arial"/>
                <a:cs typeface="Arial"/>
              </a:rPr>
              <a:t>Estimation)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1300" y="1825522"/>
            <a:ext cx="2270693" cy="3659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16550" y="5082437"/>
            <a:ext cx="6610984" cy="1513840"/>
            <a:chOff x="716550" y="5082437"/>
            <a:chExt cx="6610984" cy="1513840"/>
          </a:xfrm>
        </p:grpSpPr>
        <p:sp>
          <p:nvSpPr>
            <p:cNvPr id="9" name="object 9"/>
            <p:cNvSpPr/>
            <p:nvPr/>
          </p:nvSpPr>
          <p:spPr>
            <a:xfrm>
              <a:off x="1780031" y="6242304"/>
              <a:ext cx="5547360" cy="353695"/>
            </a:xfrm>
            <a:custGeom>
              <a:avLst/>
              <a:gdLst/>
              <a:ahLst/>
              <a:cxnLst/>
              <a:rect l="l" t="t" r="r" b="b"/>
              <a:pathLst>
                <a:path w="5547359" h="353695">
                  <a:moveTo>
                    <a:pt x="5547299" y="353699"/>
                  </a:moveTo>
                  <a:lnTo>
                    <a:pt x="0" y="353699"/>
                  </a:lnTo>
                  <a:lnTo>
                    <a:pt x="0" y="0"/>
                  </a:lnTo>
                  <a:lnTo>
                    <a:pt x="5547299" y="0"/>
                  </a:lnTo>
                  <a:lnTo>
                    <a:pt x="5547299" y="3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550" y="5082437"/>
              <a:ext cx="2457449" cy="136207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775" y="3722675"/>
            <a:ext cx="2285999" cy="7619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2737" y="3144912"/>
            <a:ext cx="1371599" cy="2285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96300" y="2486295"/>
            <a:ext cx="5813425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Existen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diferentes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procesos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actualización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parámetros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conocidos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como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b="1" spc="-10" dirty="0">
                <a:solidFill>
                  <a:srgbClr val="595959"/>
                </a:solidFill>
                <a:latin typeface="Arial"/>
                <a:cs typeface="Arial"/>
              </a:rPr>
              <a:t>Optimizadores.</a:t>
            </a:r>
            <a:endParaRPr sz="1100">
              <a:latin typeface="Arial"/>
              <a:cs typeface="Arial"/>
            </a:endParaRPr>
          </a:p>
          <a:p>
            <a:pPr marL="124460">
              <a:lnSpc>
                <a:spcPts val="1295"/>
              </a:lnSpc>
              <a:spcBef>
                <a:spcPts val="1195"/>
              </a:spcBef>
              <a:tabLst>
                <a:tab pos="469265" algn="l"/>
              </a:tabLst>
            </a:pPr>
            <a:r>
              <a:rPr sz="1100" b="1" spc="-25" dirty="0">
                <a:solidFill>
                  <a:srgbClr val="595959"/>
                </a:solidFill>
                <a:latin typeface="Arial"/>
                <a:cs typeface="Arial"/>
              </a:rPr>
              <a:t>1.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	</a:t>
            </a:r>
            <a:r>
              <a:rPr sz="1100" b="1" spc="-10" dirty="0">
                <a:solidFill>
                  <a:srgbClr val="595959"/>
                </a:solidFill>
                <a:latin typeface="Arial"/>
                <a:cs typeface="Arial"/>
              </a:rPr>
              <a:t>Descenso</a:t>
            </a:r>
            <a:r>
              <a:rPr sz="11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por</a:t>
            </a:r>
            <a:r>
              <a:rPr sz="11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595959"/>
                </a:solidFill>
                <a:latin typeface="Arial"/>
                <a:cs typeface="Arial"/>
              </a:rPr>
              <a:t>Gradiente</a:t>
            </a:r>
            <a:endParaRPr sz="1100">
              <a:latin typeface="Arial"/>
              <a:cs typeface="Arial"/>
            </a:endParaRPr>
          </a:p>
          <a:p>
            <a:pPr marL="4053840">
              <a:lnSpc>
                <a:spcPts val="1295"/>
              </a:lnSpc>
              <a:tabLst>
                <a:tab pos="4398645" algn="l"/>
              </a:tabLst>
            </a:pPr>
            <a:r>
              <a:rPr sz="1100" b="1" spc="-25" dirty="0">
                <a:solidFill>
                  <a:srgbClr val="595959"/>
                </a:solidFill>
                <a:latin typeface="Arial"/>
                <a:cs typeface="Arial"/>
              </a:rPr>
              <a:t>4.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	</a:t>
            </a:r>
            <a:r>
              <a:rPr sz="1100" b="1" spc="-10" dirty="0">
                <a:solidFill>
                  <a:srgbClr val="595959"/>
                </a:solidFill>
                <a:latin typeface="Arial"/>
                <a:cs typeface="Arial"/>
              </a:rPr>
              <a:t>Adagrad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25475" y="3262076"/>
            <a:ext cx="4766945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Cada</a:t>
            </a:r>
            <a:r>
              <a:rPr sz="1100" spc="4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parámetro</a:t>
            </a:r>
            <a:r>
              <a:rPr sz="11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tiene</a:t>
            </a:r>
            <a:r>
              <a:rPr sz="11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su</a:t>
            </a:r>
            <a:r>
              <a:rPr sz="11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propia</a:t>
            </a:r>
            <a:r>
              <a:rPr sz="11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tasa</a:t>
            </a:r>
            <a:r>
              <a:rPr sz="11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aprendizaje</a:t>
            </a:r>
            <a:r>
              <a:rPr sz="1100" spc="45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que</a:t>
            </a:r>
            <a:r>
              <a:rPr sz="1100" spc="4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disminuye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automáticamente</a:t>
            </a:r>
            <a:r>
              <a:rPr sz="11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11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medida</a:t>
            </a:r>
            <a:r>
              <a:rPr sz="11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que</a:t>
            </a:r>
            <a:r>
              <a:rPr sz="11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se</a:t>
            </a:r>
            <a:r>
              <a:rPr sz="11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acumulan</a:t>
            </a:r>
            <a:r>
              <a:rPr sz="1100" spc="-3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actualizaciones.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25475" y="3774649"/>
            <a:ext cx="4766310" cy="92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30">
              <a:lnSpc>
                <a:spcPct val="114999"/>
              </a:lnSpc>
              <a:spcBef>
                <a:spcPts val="100"/>
              </a:spcBef>
            </a:pP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Como</a:t>
            </a:r>
            <a:r>
              <a:rPr sz="1100" spc="-6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Adagrad</a:t>
            </a:r>
            <a:r>
              <a:rPr sz="11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suma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cuadráticamente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los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gradientes,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tasa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aprendizaje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puede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decrecer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demasiado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con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tiempo.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14999"/>
              </a:lnSpc>
              <a:spcBef>
                <a:spcPts val="10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Esto</a:t>
            </a:r>
            <a:r>
              <a:rPr sz="1100" spc="9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puede</a:t>
            </a:r>
            <a:r>
              <a:rPr sz="1100" spc="9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hacer</a:t>
            </a:r>
            <a:r>
              <a:rPr sz="1100" spc="9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que</a:t>
            </a:r>
            <a:r>
              <a:rPr sz="1100" spc="9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9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optimización</a:t>
            </a:r>
            <a:r>
              <a:rPr sz="1100" spc="9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se</a:t>
            </a:r>
            <a:r>
              <a:rPr sz="1100" spc="9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detenga</a:t>
            </a:r>
            <a:r>
              <a:rPr sz="1100" spc="9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prematuramente</a:t>
            </a:r>
            <a:r>
              <a:rPr sz="1100" spc="9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(efecto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"parálisis").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25475" y="5144725"/>
            <a:ext cx="4768215" cy="1537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100" b="1" spc="-25" dirty="0">
                <a:solidFill>
                  <a:srgbClr val="595959"/>
                </a:solidFill>
                <a:latin typeface="Arial"/>
                <a:cs typeface="Arial"/>
              </a:rPr>
              <a:t>5.</a:t>
            </a:r>
            <a:r>
              <a:rPr sz="1100" b="1" dirty="0">
                <a:solidFill>
                  <a:srgbClr val="595959"/>
                </a:solidFill>
                <a:latin typeface="Arial"/>
                <a:cs typeface="Arial"/>
              </a:rPr>
              <a:t>	</a:t>
            </a:r>
            <a:r>
              <a:rPr sz="1100" b="1" spc="-20" dirty="0">
                <a:solidFill>
                  <a:srgbClr val="595959"/>
                </a:solidFill>
                <a:latin typeface="Arial"/>
                <a:cs typeface="Arial"/>
              </a:rPr>
              <a:t>L-BFGS</a:t>
            </a:r>
            <a:endParaRPr sz="1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195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Es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un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método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segundo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orden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aproximado.</a:t>
            </a:r>
            <a:endParaRPr sz="1100">
              <a:latin typeface="Arial MT"/>
              <a:cs typeface="Arial MT"/>
            </a:endParaRPr>
          </a:p>
          <a:p>
            <a:pPr marL="12700" marR="5080" algn="just">
              <a:lnSpc>
                <a:spcPct val="114999"/>
              </a:lnSpc>
              <a:spcBef>
                <a:spcPts val="10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Usa</a:t>
            </a:r>
            <a:r>
              <a:rPr sz="1100" spc="43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una</a:t>
            </a:r>
            <a:r>
              <a:rPr sz="1100" spc="43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aproximación</a:t>
            </a:r>
            <a:r>
              <a:rPr sz="1100" spc="4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</a:t>
            </a:r>
            <a:r>
              <a:rPr sz="1100" spc="43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4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matriz</a:t>
            </a:r>
            <a:r>
              <a:rPr sz="1100" spc="43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Hessiana</a:t>
            </a:r>
            <a:r>
              <a:rPr sz="1100" spc="43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inversa</a:t>
            </a:r>
            <a:r>
              <a:rPr sz="1100" spc="4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(no</a:t>
            </a:r>
            <a:r>
              <a:rPr sz="1100" spc="43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la</a:t>
            </a:r>
            <a:r>
              <a:rPr sz="1100" spc="4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calcula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explícitamente)</a:t>
            </a:r>
            <a:r>
              <a:rPr sz="11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para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hacer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actualizaciones</a:t>
            </a:r>
            <a:r>
              <a:rPr sz="11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más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informadas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que</a:t>
            </a:r>
            <a:r>
              <a:rPr sz="11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el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 descenso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del</a:t>
            </a:r>
            <a:r>
              <a:rPr sz="11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gradiente</a:t>
            </a:r>
            <a:r>
              <a:rPr sz="11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estándar.</a:t>
            </a:r>
            <a:endParaRPr sz="11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Es</a:t>
            </a:r>
            <a:r>
              <a:rPr sz="11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más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preciso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que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SGD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o</a:t>
            </a:r>
            <a:r>
              <a:rPr sz="1100" spc="-7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Adam,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aunque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más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costoso</a:t>
            </a:r>
            <a:r>
              <a:rPr sz="1100" spc="-2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95959"/>
                </a:solidFill>
                <a:latin typeface="Arial MT"/>
                <a:cs typeface="Arial MT"/>
              </a:rPr>
              <a:t>por</a:t>
            </a:r>
            <a:r>
              <a:rPr sz="1100" spc="-3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95959"/>
                </a:solidFill>
                <a:latin typeface="Arial MT"/>
                <a:cs typeface="Arial MT"/>
              </a:rPr>
              <a:t>iteración.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33050" y="67944"/>
            <a:ext cx="17411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BACKWARD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PROPAGATION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13486" y="2183988"/>
            <a:ext cx="594995" cy="561975"/>
            <a:chOff x="4913486" y="2183988"/>
            <a:chExt cx="594995" cy="561975"/>
          </a:xfrm>
        </p:grpSpPr>
        <p:sp>
          <p:nvSpPr>
            <p:cNvPr id="5" name="object 5"/>
            <p:cNvSpPr/>
            <p:nvPr/>
          </p:nvSpPr>
          <p:spPr>
            <a:xfrm>
              <a:off x="4927773" y="2198276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7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7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27773" y="2198276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7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7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913486" y="3555179"/>
            <a:ext cx="594995" cy="561975"/>
            <a:chOff x="4913486" y="3555179"/>
            <a:chExt cx="594995" cy="561975"/>
          </a:xfrm>
        </p:grpSpPr>
        <p:sp>
          <p:nvSpPr>
            <p:cNvPr id="8" name="object 8"/>
            <p:cNvSpPr/>
            <p:nvPr/>
          </p:nvSpPr>
          <p:spPr>
            <a:xfrm>
              <a:off x="4927773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27773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220304" y="3555179"/>
            <a:ext cx="594995" cy="561975"/>
            <a:chOff x="6220304" y="3555179"/>
            <a:chExt cx="594995" cy="561975"/>
          </a:xfrm>
        </p:grpSpPr>
        <p:sp>
          <p:nvSpPr>
            <p:cNvPr id="11" name="object 11"/>
            <p:cNvSpPr/>
            <p:nvPr/>
          </p:nvSpPr>
          <p:spPr>
            <a:xfrm>
              <a:off x="6234592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400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5" y="401082"/>
                  </a:lnTo>
                  <a:lnTo>
                    <a:pt x="499795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4592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400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5" y="401082"/>
                  </a:lnTo>
                  <a:lnTo>
                    <a:pt x="499795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30895" y="4444117"/>
            <a:ext cx="594995" cy="561975"/>
            <a:chOff x="3330895" y="4444117"/>
            <a:chExt cx="594995" cy="561975"/>
          </a:xfrm>
        </p:grpSpPr>
        <p:sp>
          <p:nvSpPr>
            <p:cNvPr id="14" name="object 14"/>
            <p:cNvSpPr/>
            <p:nvPr/>
          </p:nvSpPr>
          <p:spPr>
            <a:xfrm>
              <a:off x="3345183" y="4458404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45183" y="4458404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247965" y="2801843"/>
            <a:ext cx="594995" cy="561975"/>
            <a:chOff x="3247965" y="2801843"/>
            <a:chExt cx="594995" cy="561975"/>
          </a:xfrm>
        </p:grpSpPr>
        <p:sp>
          <p:nvSpPr>
            <p:cNvPr id="17" name="object 17"/>
            <p:cNvSpPr/>
            <p:nvPr/>
          </p:nvSpPr>
          <p:spPr>
            <a:xfrm>
              <a:off x="3262252" y="2816131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7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8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7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62253" y="2816131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8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7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7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234752" y="3555179"/>
            <a:ext cx="594995" cy="561975"/>
            <a:chOff x="2234752" y="3555179"/>
            <a:chExt cx="594995" cy="561975"/>
          </a:xfrm>
        </p:grpSpPr>
        <p:sp>
          <p:nvSpPr>
            <p:cNvPr id="20" name="object 20"/>
            <p:cNvSpPr/>
            <p:nvPr/>
          </p:nvSpPr>
          <p:spPr>
            <a:xfrm>
              <a:off x="2249040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19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8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49040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19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8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913486" y="4977170"/>
            <a:ext cx="594995" cy="561975"/>
            <a:chOff x="4913486" y="4977170"/>
            <a:chExt cx="594995" cy="561975"/>
          </a:xfrm>
        </p:grpSpPr>
        <p:sp>
          <p:nvSpPr>
            <p:cNvPr id="23" name="object 23"/>
            <p:cNvSpPr/>
            <p:nvPr/>
          </p:nvSpPr>
          <p:spPr>
            <a:xfrm>
              <a:off x="4927773" y="4991458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8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27773" y="4991458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8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810677" y="3089932"/>
            <a:ext cx="613410" cy="1441450"/>
            <a:chOff x="2810677" y="3089932"/>
            <a:chExt cx="613410" cy="1441450"/>
          </a:xfrm>
        </p:grpSpPr>
        <p:sp>
          <p:nvSpPr>
            <p:cNvPr id="26" name="object 26"/>
            <p:cNvSpPr/>
            <p:nvPr/>
          </p:nvSpPr>
          <p:spPr>
            <a:xfrm>
              <a:off x="2815440" y="3131874"/>
              <a:ext cx="417830" cy="704215"/>
            </a:xfrm>
            <a:custGeom>
              <a:avLst/>
              <a:gdLst/>
              <a:ahLst/>
              <a:cxnLst/>
              <a:rect l="l" t="t" r="r" b="b"/>
              <a:pathLst>
                <a:path w="417830" h="704214">
                  <a:moveTo>
                    <a:pt x="0" y="704142"/>
                  </a:moveTo>
                  <a:lnTo>
                    <a:pt x="41755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19458" y="3094694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27064" y="45204"/>
                  </a:moveTo>
                  <a:lnTo>
                    <a:pt x="0" y="29155"/>
                  </a:lnTo>
                  <a:lnTo>
                    <a:pt x="35579" y="0"/>
                  </a:lnTo>
                  <a:lnTo>
                    <a:pt x="27064" y="452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19458" y="3094694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27064" y="45204"/>
                  </a:moveTo>
                  <a:lnTo>
                    <a:pt x="35579" y="0"/>
                  </a:lnTo>
                  <a:lnTo>
                    <a:pt x="0" y="29155"/>
                  </a:lnTo>
                  <a:lnTo>
                    <a:pt x="27064" y="452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15440" y="3836017"/>
              <a:ext cx="575310" cy="657860"/>
            </a:xfrm>
            <a:custGeom>
              <a:avLst/>
              <a:gdLst/>
              <a:ahLst/>
              <a:cxnLst/>
              <a:rect l="l" t="t" r="r" b="b"/>
              <a:pathLst>
                <a:path w="575310" h="657860">
                  <a:moveTo>
                    <a:pt x="0" y="0"/>
                  </a:moveTo>
                  <a:lnTo>
                    <a:pt x="574977" y="65747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78575" y="448314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40298" y="42894"/>
                  </a:moveTo>
                  <a:lnTo>
                    <a:pt x="0" y="20713"/>
                  </a:lnTo>
                  <a:lnTo>
                    <a:pt x="23685" y="0"/>
                  </a:lnTo>
                  <a:lnTo>
                    <a:pt x="40298" y="4289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78575" y="448314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0" y="20713"/>
                  </a:moveTo>
                  <a:lnTo>
                    <a:pt x="40298" y="42894"/>
                  </a:lnTo>
                  <a:lnTo>
                    <a:pt x="23685" y="0"/>
                  </a:lnTo>
                  <a:lnTo>
                    <a:pt x="0" y="2071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740942" y="2464861"/>
            <a:ext cx="1178560" cy="434340"/>
            <a:chOff x="3740942" y="2464861"/>
            <a:chExt cx="1178560" cy="434340"/>
          </a:xfrm>
        </p:grpSpPr>
        <p:sp>
          <p:nvSpPr>
            <p:cNvPr id="33" name="object 33"/>
            <p:cNvSpPr/>
            <p:nvPr/>
          </p:nvSpPr>
          <p:spPr>
            <a:xfrm>
              <a:off x="3745705" y="2484411"/>
              <a:ext cx="1128395" cy="410209"/>
            </a:xfrm>
            <a:custGeom>
              <a:avLst/>
              <a:gdLst/>
              <a:ahLst/>
              <a:cxnLst/>
              <a:rect l="l" t="t" r="r" b="b"/>
              <a:pathLst>
                <a:path w="1128395" h="410210">
                  <a:moveTo>
                    <a:pt x="0" y="409790"/>
                  </a:moveTo>
                  <a:lnTo>
                    <a:pt x="112828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68617" y="246962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741" y="29575"/>
                  </a:moveTo>
                  <a:lnTo>
                    <a:pt x="0" y="0"/>
                  </a:lnTo>
                  <a:lnTo>
                    <a:pt x="45999" y="31"/>
                  </a:lnTo>
                  <a:lnTo>
                    <a:pt x="10741" y="29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68617" y="246962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741" y="29575"/>
                  </a:moveTo>
                  <a:lnTo>
                    <a:pt x="45999" y="31"/>
                  </a:lnTo>
                  <a:lnTo>
                    <a:pt x="0" y="0"/>
                  </a:lnTo>
                  <a:lnTo>
                    <a:pt x="10741" y="2957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3623621" y="2659597"/>
            <a:ext cx="1384300" cy="2601595"/>
            <a:chOff x="3623621" y="2659597"/>
            <a:chExt cx="1384300" cy="2601595"/>
          </a:xfrm>
        </p:grpSpPr>
        <p:sp>
          <p:nvSpPr>
            <p:cNvPr id="37" name="object 37"/>
            <p:cNvSpPr/>
            <p:nvPr/>
          </p:nvSpPr>
          <p:spPr>
            <a:xfrm>
              <a:off x="3828720" y="3082638"/>
              <a:ext cx="1130935" cy="540385"/>
            </a:xfrm>
            <a:custGeom>
              <a:avLst/>
              <a:gdLst/>
              <a:ahLst/>
              <a:cxnLst/>
              <a:rect l="l" t="t" r="r" b="b"/>
              <a:pathLst>
                <a:path w="1130935" h="540385">
                  <a:moveTo>
                    <a:pt x="0" y="0"/>
                  </a:moveTo>
                  <a:lnTo>
                    <a:pt x="1130436" y="54025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52372" y="3608699"/>
              <a:ext cx="46355" cy="33020"/>
            </a:xfrm>
            <a:custGeom>
              <a:avLst/>
              <a:gdLst/>
              <a:ahLst/>
              <a:cxnLst/>
              <a:rect l="l" t="t" r="r" b="b"/>
              <a:pathLst>
                <a:path w="46354" h="33020">
                  <a:moveTo>
                    <a:pt x="45784" y="32833"/>
                  </a:moveTo>
                  <a:lnTo>
                    <a:pt x="0" y="28389"/>
                  </a:lnTo>
                  <a:lnTo>
                    <a:pt x="13568" y="0"/>
                  </a:lnTo>
                  <a:lnTo>
                    <a:pt x="45784" y="3283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52372" y="3608699"/>
              <a:ext cx="46355" cy="33020"/>
            </a:xfrm>
            <a:custGeom>
              <a:avLst/>
              <a:gdLst/>
              <a:ahLst/>
              <a:cxnLst/>
              <a:rect l="l" t="t" r="r" b="b"/>
              <a:pathLst>
                <a:path w="46354" h="33020">
                  <a:moveTo>
                    <a:pt x="0" y="28389"/>
                  </a:moveTo>
                  <a:lnTo>
                    <a:pt x="45784" y="32833"/>
                  </a:lnTo>
                  <a:lnTo>
                    <a:pt x="13568" y="0"/>
                  </a:lnTo>
                  <a:lnTo>
                    <a:pt x="0" y="283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45705" y="3271160"/>
              <a:ext cx="1232535" cy="1751964"/>
            </a:xfrm>
            <a:custGeom>
              <a:avLst/>
              <a:gdLst/>
              <a:ahLst/>
              <a:cxnLst/>
              <a:rect l="l" t="t" r="r" b="b"/>
              <a:pathLst>
                <a:path w="1232535" h="1751964">
                  <a:moveTo>
                    <a:pt x="0" y="0"/>
                  </a:moveTo>
                  <a:lnTo>
                    <a:pt x="1232219" y="175175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65057" y="5013864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37737" y="44406"/>
                  </a:moveTo>
                  <a:lnTo>
                    <a:pt x="0" y="18103"/>
                  </a:lnTo>
                  <a:lnTo>
                    <a:pt x="25735" y="0"/>
                  </a:lnTo>
                  <a:lnTo>
                    <a:pt x="37737" y="4440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65057" y="5013864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0" y="18103"/>
                  </a:moveTo>
                  <a:lnTo>
                    <a:pt x="37737" y="44406"/>
                  </a:lnTo>
                  <a:lnTo>
                    <a:pt x="25735" y="0"/>
                  </a:lnTo>
                  <a:lnTo>
                    <a:pt x="0" y="1810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28383" y="2698677"/>
              <a:ext cx="1348105" cy="1760220"/>
            </a:xfrm>
            <a:custGeom>
              <a:avLst/>
              <a:gdLst/>
              <a:ahLst/>
              <a:cxnLst/>
              <a:rect l="l" t="t" r="r" b="b"/>
              <a:pathLst>
                <a:path w="1348104" h="1760220">
                  <a:moveTo>
                    <a:pt x="0" y="1759726"/>
                  </a:moveTo>
                  <a:lnTo>
                    <a:pt x="134765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963545" y="2664360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24981" y="43883"/>
                  </a:moveTo>
                  <a:lnTo>
                    <a:pt x="0" y="24751"/>
                  </a:lnTo>
                  <a:lnTo>
                    <a:pt x="38772" y="0"/>
                  </a:lnTo>
                  <a:lnTo>
                    <a:pt x="24981" y="4388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963545" y="2664360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24981" y="43883"/>
                  </a:moveTo>
                  <a:lnTo>
                    <a:pt x="38772" y="0"/>
                  </a:lnTo>
                  <a:lnTo>
                    <a:pt x="0" y="24751"/>
                  </a:lnTo>
                  <a:lnTo>
                    <a:pt x="24981" y="4388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28636" y="4047095"/>
              <a:ext cx="1129665" cy="489584"/>
            </a:xfrm>
            <a:custGeom>
              <a:avLst/>
              <a:gdLst/>
              <a:ahLst/>
              <a:cxnLst/>
              <a:rect l="l" t="t" r="r" b="b"/>
              <a:pathLst>
                <a:path w="1129664" h="489585">
                  <a:moveTo>
                    <a:pt x="0" y="489380"/>
                  </a:moveTo>
                  <a:lnTo>
                    <a:pt x="112956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951941" y="4029911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12508" y="31619"/>
                  </a:moveTo>
                  <a:lnTo>
                    <a:pt x="0" y="2748"/>
                  </a:lnTo>
                  <a:lnTo>
                    <a:pt x="45917" y="0"/>
                  </a:lnTo>
                  <a:lnTo>
                    <a:pt x="12508" y="3161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951941" y="4029911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12508" y="31619"/>
                  </a:moveTo>
                  <a:lnTo>
                    <a:pt x="45917" y="0"/>
                  </a:lnTo>
                  <a:lnTo>
                    <a:pt x="0" y="2748"/>
                  </a:lnTo>
                  <a:lnTo>
                    <a:pt x="12508" y="316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28636" y="4913434"/>
              <a:ext cx="1045210" cy="327660"/>
            </a:xfrm>
            <a:custGeom>
              <a:avLst/>
              <a:gdLst/>
              <a:ahLst/>
              <a:cxnLst/>
              <a:rect l="l" t="t" r="r" b="b"/>
              <a:pathLst>
                <a:path w="1045210" h="327660">
                  <a:moveTo>
                    <a:pt x="0" y="0"/>
                  </a:moveTo>
                  <a:lnTo>
                    <a:pt x="1044668" y="3275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868597" y="522602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023"/>
                  </a:moveTo>
                  <a:lnTo>
                    <a:pt x="9415" y="0"/>
                  </a:lnTo>
                  <a:lnTo>
                    <a:pt x="45952" y="27945"/>
                  </a:lnTo>
                  <a:lnTo>
                    <a:pt x="0" y="300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868597" y="522602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023"/>
                  </a:moveTo>
                  <a:lnTo>
                    <a:pt x="45952" y="27945"/>
                  </a:lnTo>
                  <a:lnTo>
                    <a:pt x="9415" y="0"/>
                  </a:lnTo>
                  <a:lnTo>
                    <a:pt x="0" y="300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5489411" y="2460063"/>
            <a:ext cx="825500" cy="1181100"/>
            <a:chOff x="5489411" y="2460063"/>
            <a:chExt cx="825500" cy="1181100"/>
          </a:xfrm>
        </p:grpSpPr>
        <p:sp>
          <p:nvSpPr>
            <p:cNvPr id="53" name="object 53"/>
            <p:cNvSpPr/>
            <p:nvPr/>
          </p:nvSpPr>
          <p:spPr>
            <a:xfrm>
              <a:off x="5494173" y="2464826"/>
              <a:ext cx="791210" cy="1136015"/>
            </a:xfrm>
            <a:custGeom>
              <a:avLst/>
              <a:gdLst/>
              <a:ahLst/>
              <a:cxnLst/>
              <a:rect l="l" t="t" r="r" b="b"/>
              <a:pathLst>
                <a:path w="791210" h="1136014">
                  <a:moveTo>
                    <a:pt x="0" y="0"/>
                  </a:moveTo>
                  <a:lnTo>
                    <a:pt x="790841" y="113570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72104" y="3591536"/>
              <a:ext cx="38100" cy="45085"/>
            </a:xfrm>
            <a:custGeom>
              <a:avLst/>
              <a:gdLst/>
              <a:ahLst/>
              <a:cxnLst/>
              <a:rect l="l" t="t" r="r" b="b"/>
              <a:pathLst>
                <a:path w="38100" h="45085">
                  <a:moveTo>
                    <a:pt x="37612" y="44462"/>
                  </a:moveTo>
                  <a:lnTo>
                    <a:pt x="0" y="17980"/>
                  </a:lnTo>
                  <a:lnTo>
                    <a:pt x="25821" y="0"/>
                  </a:lnTo>
                  <a:lnTo>
                    <a:pt x="37612" y="444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72104" y="3591536"/>
              <a:ext cx="38100" cy="45085"/>
            </a:xfrm>
            <a:custGeom>
              <a:avLst/>
              <a:gdLst/>
              <a:ahLst/>
              <a:cxnLst/>
              <a:rect l="l" t="t" r="r" b="b"/>
              <a:pathLst>
                <a:path w="38100" h="45085">
                  <a:moveTo>
                    <a:pt x="0" y="17980"/>
                  </a:moveTo>
                  <a:lnTo>
                    <a:pt x="37612" y="44462"/>
                  </a:lnTo>
                  <a:lnTo>
                    <a:pt x="25821" y="0"/>
                  </a:lnTo>
                  <a:lnTo>
                    <a:pt x="0" y="1798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5494173" y="3815522"/>
            <a:ext cx="731520" cy="41275"/>
            <a:chOff x="5494173" y="3815522"/>
            <a:chExt cx="731520" cy="41275"/>
          </a:xfrm>
        </p:grpSpPr>
        <p:sp>
          <p:nvSpPr>
            <p:cNvPr id="57" name="object 57"/>
            <p:cNvSpPr/>
            <p:nvPr/>
          </p:nvSpPr>
          <p:spPr>
            <a:xfrm>
              <a:off x="5494173" y="3836017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60">
                  <a:moveTo>
                    <a:pt x="0" y="0"/>
                  </a:moveTo>
                  <a:lnTo>
                    <a:pt x="6832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77423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77423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5489411" y="4031226"/>
            <a:ext cx="825500" cy="1231900"/>
            <a:chOff x="5489411" y="4031226"/>
            <a:chExt cx="825500" cy="1231900"/>
          </a:xfrm>
        </p:grpSpPr>
        <p:sp>
          <p:nvSpPr>
            <p:cNvPr id="61" name="object 61"/>
            <p:cNvSpPr/>
            <p:nvPr/>
          </p:nvSpPr>
          <p:spPr>
            <a:xfrm>
              <a:off x="5494173" y="4071940"/>
              <a:ext cx="791845" cy="1186180"/>
            </a:xfrm>
            <a:custGeom>
              <a:avLst/>
              <a:gdLst/>
              <a:ahLst/>
              <a:cxnLst/>
              <a:rect l="l" t="t" r="r" b="b"/>
              <a:pathLst>
                <a:path w="791845" h="1186179">
                  <a:moveTo>
                    <a:pt x="0" y="1186067"/>
                  </a:moveTo>
                  <a:lnTo>
                    <a:pt x="79176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272857" y="403598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170" y="44685"/>
                  </a:moveTo>
                  <a:lnTo>
                    <a:pt x="0" y="27215"/>
                  </a:lnTo>
                  <a:lnTo>
                    <a:pt x="37084" y="0"/>
                  </a:lnTo>
                  <a:lnTo>
                    <a:pt x="26170" y="446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72857" y="403598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170" y="44685"/>
                  </a:moveTo>
                  <a:lnTo>
                    <a:pt x="37084" y="0"/>
                  </a:lnTo>
                  <a:lnTo>
                    <a:pt x="0" y="27215"/>
                  </a:lnTo>
                  <a:lnTo>
                    <a:pt x="26170" y="4468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47225" y="1605996"/>
            <a:ext cx="273494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Arial"/>
                <a:cs typeface="Arial"/>
              </a:rPr>
              <a:t>Entrenamiento:</a:t>
            </a:r>
            <a:endParaRPr sz="13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sz="1300" dirty="0">
                <a:latin typeface="Arial MT"/>
                <a:cs typeface="Arial MT"/>
              </a:rPr>
              <a:t>Para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conjunto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de</a:t>
            </a:r>
            <a:r>
              <a:rPr sz="1300" spc="-8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N</a:t>
            </a:r>
            <a:r>
              <a:rPr sz="1200" baseline="-31250" dirty="0">
                <a:solidFill>
                  <a:srgbClr val="595959"/>
                </a:solidFill>
                <a:latin typeface="Arial MT"/>
                <a:cs typeface="Arial MT"/>
              </a:rPr>
              <a:t>d</a:t>
            </a:r>
            <a:r>
              <a:rPr sz="1200" spc="60" baseline="-312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datos</a:t>
            </a:r>
            <a:r>
              <a:rPr sz="1300" spc="-90" dirty="0"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95959"/>
                </a:solidFill>
                <a:latin typeface="Arial MT"/>
                <a:cs typeface="Arial MT"/>
              </a:rPr>
              <a:t>→</a:t>
            </a:r>
            <a:r>
              <a:rPr sz="10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350" b="1" spc="-15" baseline="-339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endParaRPr sz="1350" baseline="-33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50"/>
              </a:spcBef>
            </a:pPr>
            <a:r>
              <a:rPr sz="1300" dirty="0">
                <a:latin typeface="Arial MT"/>
                <a:cs typeface="Arial MT"/>
              </a:rPr>
              <a:t>Se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conoce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y</a:t>
            </a:r>
            <a:r>
              <a:rPr sz="1350" b="1" spc="-15" baseline="-339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=f(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350" b="1" spc="-15" baseline="-339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sz="1300" dirty="0">
                <a:latin typeface="Arial MT"/>
                <a:cs typeface="Arial MT"/>
              </a:rPr>
              <a:t>Siendo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f(x)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funciòn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estimar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748640" y="3815522"/>
            <a:ext cx="491490" cy="41275"/>
            <a:chOff x="1748640" y="3815522"/>
            <a:chExt cx="491490" cy="41275"/>
          </a:xfrm>
        </p:grpSpPr>
        <p:sp>
          <p:nvSpPr>
            <p:cNvPr id="66" name="object 66"/>
            <p:cNvSpPr/>
            <p:nvPr/>
          </p:nvSpPr>
          <p:spPr>
            <a:xfrm>
              <a:off x="1748640" y="3836017"/>
              <a:ext cx="443865" cy="0"/>
            </a:xfrm>
            <a:custGeom>
              <a:avLst/>
              <a:gdLst/>
              <a:ahLst/>
              <a:cxnLst/>
              <a:rect l="l" t="t" r="r" b="b"/>
              <a:pathLst>
                <a:path w="443864">
                  <a:moveTo>
                    <a:pt x="0" y="0"/>
                  </a:moveTo>
                  <a:lnTo>
                    <a:pt x="4432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91890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91890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270975" y="3768512"/>
            <a:ext cx="396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5" baseline="19841" dirty="0">
                <a:latin typeface="Arial"/>
                <a:cs typeface="Arial"/>
              </a:rPr>
              <a:t>x</a:t>
            </a:r>
            <a:r>
              <a:rPr sz="900" i="1" spc="-1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pic>
        <p:nvPicPr>
          <p:cNvPr id="70" name="object 7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2251" y="1985898"/>
            <a:ext cx="1619523" cy="840325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 rot="20340000">
            <a:off x="3238705" y="2138348"/>
            <a:ext cx="63033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spc="-10" dirty="0">
                <a:solidFill>
                  <a:srgbClr val="3367D6"/>
                </a:solidFill>
                <a:latin typeface="Arial MT"/>
                <a:cs typeface="Arial MT"/>
              </a:rPr>
              <a:t>Forward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282225" y="3702063"/>
            <a:ext cx="396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5" baseline="19841" dirty="0">
                <a:latin typeface="Arial"/>
                <a:cs typeface="Arial"/>
              </a:rPr>
              <a:t>ŷ</a:t>
            </a:r>
            <a:r>
              <a:rPr sz="900" i="1" spc="-1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801163" y="3427365"/>
            <a:ext cx="1412240" cy="838200"/>
            <a:chOff x="6801163" y="3427365"/>
            <a:chExt cx="1412240" cy="838200"/>
          </a:xfrm>
        </p:grpSpPr>
        <p:sp>
          <p:nvSpPr>
            <p:cNvPr id="74" name="object 74"/>
            <p:cNvSpPr/>
            <p:nvPr/>
          </p:nvSpPr>
          <p:spPr>
            <a:xfrm>
              <a:off x="6801163" y="3846203"/>
              <a:ext cx="502284" cy="0"/>
            </a:xfrm>
            <a:custGeom>
              <a:avLst/>
              <a:gdLst/>
              <a:ahLst/>
              <a:cxnLst/>
              <a:rect l="l" t="t" r="r" b="b"/>
              <a:pathLst>
                <a:path w="502284">
                  <a:moveTo>
                    <a:pt x="0" y="0"/>
                  </a:moveTo>
                  <a:lnTo>
                    <a:pt x="502049" y="0"/>
                  </a:lnTo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303213" y="3830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303213" y="383047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360363" y="3441653"/>
              <a:ext cx="838835" cy="809625"/>
            </a:xfrm>
            <a:custGeom>
              <a:avLst/>
              <a:gdLst/>
              <a:ahLst/>
              <a:cxnLst/>
              <a:rect l="l" t="t" r="r" b="b"/>
              <a:pathLst>
                <a:path w="838834" h="809625">
                  <a:moveTo>
                    <a:pt x="419249" y="809099"/>
                  </a:moveTo>
                  <a:lnTo>
                    <a:pt x="370356" y="806378"/>
                  </a:lnTo>
                  <a:lnTo>
                    <a:pt x="323119" y="798415"/>
                  </a:lnTo>
                  <a:lnTo>
                    <a:pt x="277854" y="785515"/>
                  </a:lnTo>
                  <a:lnTo>
                    <a:pt x="234874" y="767981"/>
                  </a:lnTo>
                  <a:lnTo>
                    <a:pt x="194495" y="746116"/>
                  </a:lnTo>
                  <a:lnTo>
                    <a:pt x="157030" y="720224"/>
                  </a:lnTo>
                  <a:lnTo>
                    <a:pt x="122795" y="690610"/>
                  </a:lnTo>
                  <a:lnTo>
                    <a:pt x="92104" y="657575"/>
                  </a:lnTo>
                  <a:lnTo>
                    <a:pt x="65272" y="621424"/>
                  </a:lnTo>
                  <a:lnTo>
                    <a:pt x="42613" y="582460"/>
                  </a:lnTo>
                  <a:lnTo>
                    <a:pt x="24441" y="540988"/>
                  </a:lnTo>
                  <a:lnTo>
                    <a:pt x="11072" y="497309"/>
                  </a:lnTo>
                  <a:lnTo>
                    <a:pt x="2820" y="451729"/>
                  </a:lnTo>
                  <a:lnTo>
                    <a:pt x="0" y="404549"/>
                  </a:lnTo>
                  <a:lnTo>
                    <a:pt x="2820" y="357370"/>
                  </a:lnTo>
                  <a:lnTo>
                    <a:pt x="11072" y="311790"/>
                  </a:lnTo>
                  <a:lnTo>
                    <a:pt x="24441" y="268111"/>
                  </a:lnTo>
                  <a:lnTo>
                    <a:pt x="42613" y="226639"/>
                  </a:lnTo>
                  <a:lnTo>
                    <a:pt x="65272" y="187675"/>
                  </a:lnTo>
                  <a:lnTo>
                    <a:pt x="92104" y="151524"/>
                  </a:lnTo>
                  <a:lnTo>
                    <a:pt x="122795" y="118489"/>
                  </a:lnTo>
                  <a:lnTo>
                    <a:pt x="157030" y="88875"/>
                  </a:lnTo>
                  <a:lnTo>
                    <a:pt x="194495" y="62983"/>
                  </a:lnTo>
                  <a:lnTo>
                    <a:pt x="234874" y="41118"/>
                  </a:lnTo>
                  <a:lnTo>
                    <a:pt x="277854" y="23584"/>
                  </a:lnTo>
                  <a:lnTo>
                    <a:pt x="323119" y="10684"/>
                  </a:lnTo>
                  <a:lnTo>
                    <a:pt x="370356" y="2721"/>
                  </a:lnTo>
                  <a:lnTo>
                    <a:pt x="419249" y="0"/>
                  </a:lnTo>
                  <a:lnTo>
                    <a:pt x="466556" y="2582"/>
                  </a:lnTo>
                  <a:lnTo>
                    <a:pt x="512894" y="10219"/>
                  </a:lnTo>
                  <a:lnTo>
                    <a:pt x="557854" y="22747"/>
                  </a:lnTo>
                  <a:lnTo>
                    <a:pt x="601026" y="40002"/>
                  </a:lnTo>
                  <a:lnTo>
                    <a:pt x="641998" y="61820"/>
                  </a:lnTo>
                  <a:lnTo>
                    <a:pt x="680361" y="88037"/>
                  </a:lnTo>
                  <a:lnTo>
                    <a:pt x="715704" y="118489"/>
                  </a:lnTo>
                  <a:lnTo>
                    <a:pt x="752100" y="158571"/>
                  </a:lnTo>
                  <a:lnTo>
                    <a:pt x="782484" y="202529"/>
                  </a:lnTo>
                  <a:lnTo>
                    <a:pt x="806586" y="249735"/>
                  </a:lnTo>
                  <a:lnTo>
                    <a:pt x="824136" y="299559"/>
                  </a:lnTo>
                  <a:lnTo>
                    <a:pt x="834864" y="351374"/>
                  </a:lnTo>
                  <a:lnTo>
                    <a:pt x="838499" y="404549"/>
                  </a:lnTo>
                  <a:lnTo>
                    <a:pt x="835679" y="451729"/>
                  </a:lnTo>
                  <a:lnTo>
                    <a:pt x="827427" y="497309"/>
                  </a:lnTo>
                  <a:lnTo>
                    <a:pt x="814058" y="540988"/>
                  </a:lnTo>
                  <a:lnTo>
                    <a:pt x="795886" y="582460"/>
                  </a:lnTo>
                  <a:lnTo>
                    <a:pt x="773227" y="621424"/>
                  </a:lnTo>
                  <a:lnTo>
                    <a:pt x="746395" y="657575"/>
                  </a:lnTo>
                  <a:lnTo>
                    <a:pt x="715704" y="690610"/>
                  </a:lnTo>
                  <a:lnTo>
                    <a:pt x="681469" y="720224"/>
                  </a:lnTo>
                  <a:lnTo>
                    <a:pt x="644004" y="746116"/>
                  </a:lnTo>
                  <a:lnTo>
                    <a:pt x="603625" y="767981"/>
                  </a:lnTo>
                  <a:lnTo>
                    <a:pt x="560645" y="785515"/>
                  </a:lnTo>
                  <a:lnTo>
                    <a:pt x="515380" y="798415"/>
                  </a:lnTo>
                  <a:lnTo>
                    <a:pt x="468143" y="806378"/>
                  </a:lnTo>
                  <a:lnTo>
                    <a:pt x="419249" y="809099"/>
                  </a:lnTo>
                  <a:close/>
                </a:path>
              </a:pathLst>
            </a:custGeom>
            <a:solidFill>
              <a:srgbClr val="E6B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360363" y="3441653"/>
              <a:ext cx="838835" cy="809625"/>
            </a:xfrm>
            <a:custGeom>
              <a:avLst/>
              <a:gdLst/>
              <a:ahLst/>
              <a:cxnLst/>
              <a:rect l="l" t="t" r="r" b="b"/>
              <a:pathLst>
                <a:path w="838834" h="809625">
                  <a:moveTo>
                    <a:pt x="0" y="404549"/>
                  </a:moveTo>
                  <a:lnTo>
                    <a:pt x="2820" y="357370"/>
                  </a:lnTo>
                  <a:lnTo>
                    <a:pt x="11072" y="311790"/>
                  </a:lnTo>
                  <a:lnTo>
                    <a:pt x="24441" y="268111"/>
                  </a:lnTo>
                  <a:lnTo>
                    <a:pt x="42613" y="226639"/>
                  </a:lnTo>
                  <a:lnTo>
                    <a:pt x="65272" y="187675"/>
                  </a:lnTo>
                  <a:lnTo>
                    <a:pt x="92104" y="151524"/>
                  </a:lnTo>
                  <a:lnTo>
                    <a:pt x="122795" y="118489"/>
                  </a:lnTo>
                  <a:lnTo>
                    <a:pt x="157030" y="88875"/>
                  </a:lnTo>
                  <a:lnTo>
                    <a:pt x="194495" y="62983"/>
                  </a:lnTo>
                  <a:lnTo>
                    <a:pt x="234874" y="41118"/>
                  </a:lnTo>
                  <a:lnTo>
                    <a:pt x="277854" y="23584"/>
                  </a:lnTo>
                  <a:lnTo>
                    <a:pt x="323119" y="10684"/>
                  </a:lnTo>
                  <a:lnTo>
                    <a:pt x="370356" y="2721"/>
                  </a:lnTo>
                  <a:lnTo>
                    <a:pt x="419249" y="0"/>
                  </a:lnTo>
                  <a:lnTo>
                    <a:pt x="466556" y="2582"/>
                  </a:lnTo>
                  <a:lnTo>
                    <a:pt x="512894" y="10219"/>
                  </a:lnTo>
                  <a:lnTo>
                    <a:pt x="557854" y="22747"/>
                  </a:lnTo>
                  <a:lnTo>
                    <a:pt x="601026" y="40002"/>
                  </a:lnTo>
                  <a:lnTo>
                    <a:pt x="641998" y="61820"/>
                  </a:lnTo>
                  <a:lnTo>
                    <a:pt x="680361" y="88037"/>
                  </a:lnTo>
                  <a:lnTo>
                    <a:pt x="715704" y="118489"/>
                  </a:lnTo>
                  <a:lnTo>
                    <a:pt x="752100" y="158571"/>
                  </a:lnTo>
                  <a:lnTo>
                    <a:pt x="782484" y="202529"/>
                  </a:lnTo>
                  <a:lnTo>
                    <a:pt x="806586" y="249735"/>
                  </a:lnTo>
                  <a:lnTo>
                    <a:pt x="824136" y="299559"/>
                  </a:lnTo>
                  <a:lnTo>
                    <a:pt x="834864" y="351374"/>
                  </a:lnTo>
                  <a:lnTo>
                    <a:pt x="838499" y="404549"/>
                  </a:lnTo>
                  <a:lnTo>
                    <a:pt x="835679" y="451729"/>
                  </a:lnTo>
                  <a:lnTo>
                    <a:pt x="827427" y="497309"/>
                  </a:lnTo>
                  <a:lnTo>
                    <a:pt x="814058" y="540988"/>
                  </a:lnTo>
                  <a:lnTo>
                    <a:pt x="795886" y="582460"/>
                  </a:lnTo>
                  <a:lnTo>
                    <a:pt x="773227" y="621424"/>
                  </a:lnTo>
                  <a:lnTo>
                    <a:pt x="746395" y="657575"/>
                  </a:lnTo>
                  <a:lnTo>
                    <a:pt x="715704" y="690610"/>
                  </a:lnTo>
                  <a:lnTo>
                    <a:pt x="681469" y="720224"/>
                  </a:lnTo>
                  <a:lnTo>
                    <a:pt x="644004" y="746116"/>
                  </a:lnTo>
                  <a:lnTo>
                    <a:pt x="603625" y="767981"/>
                  </a:lnTo>
                  <a:lnTo>
                    <a:pt x="560645" y="785515"/>
                  </a:lnTo>
                  <a:lnTo>
                    <a:pt x="515380" y="798415"/>
                  </a:lnTo>
                  <a:lnTo>
                    <a:pt x="468143" y="806378"/>
                  </a:lnTo>
                  <a:lnTo>
                    <a:pt x="419249" y="809099"/>
                  </a:lnTo>
                  <a:lnTo>
                    <a:pt x="370356" y="806378"/>
                  </a:lnTo>
                  <a:lnTo>
                    <a:pt x="323119" y="798415"/>
                  </a:lnTo>
                  <a:lnTo>
                    <a:pt x="277854" y="785515"/>
                  </a:lnTo>
                  <a:lnTo>
                    <a:pt x="234874" y="767981"/>
                  </a:lnTo>
                  <a:lnTo>
                    <a:pt x="194495" y="746116"/>
                  </a:lnTo>
                  <a:lnTo>
                    <a:pt x="157030" y="720224"/>
                  </a:lnTo>
                  <a:lnTo>
                    <a:pt x="122795" y="690610"/>
                  </a:lnTo>
                  <a:lnTo>
                    <a:pt x="92104" y="657575"/>
                  </a:lnTo>
                  <a:lnTo>
                    <a:pt x="65272" y="621424"/>
                  </a:lnTo>
                  <a:lnTo>
                    <a:pt x="42613" y="582460"/>
                  </a:lnTo>
                  <a:lnTo>
                    <a:pt x="24441" y="540988"/>
                  </a:lnTo>
                  <a:lnTo>
                    <a:pt x="11072" y="497309"/>
                  </a:lnTo>
                  <a:lnTo>
                    <a:pt x="2820" y="451729"/>
                  </a:lnTo>
                  <a:lnTo>
                    <a:pt x="0" y="404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6874074" y="1701145"/>
            <a:ext cx="4660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Arial"/>
                <a:cs typeface="Arial"/>
              </a:rPr>
              <a:t>Loss: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874074" y="2026265"/>
            <a:ext cx="204343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Función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pérdida</a:t>
            </a:r>
            <a:r>
              <a:rPr sz="1300" spc="-6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que </a:t>
            </a:r>
            <a:r>
              <a:rPr sz="1300" dirty="0">
                <a:latin typeface="Arial MT"/>
                <a:cs typeface="Arial MT"/>
              </a:rPr>
              <a:t>evalùa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diferencia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entre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el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874074" y="2511151"/>
            <a:ext cx="1245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valor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esperado</a:t>
            </a:r>
            <a:r>
              <a:rPr sz="1300" spc="-75" dirty="0"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093558" y="2637093"/>
            <a:ext cx="2565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362915" y="2523851"/>
            <a:ext cx="685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y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valor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848674" y="2724511"/>
            <a:ext cx="1756410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0"/>
              </a:spcBef>
            </a:pPr>
            <a:r>
              <a:rPr sz="1300" dirty="0">
                <a:latin typeface="Arial MT"/>
                <a:cs typeface="Arial MT"/>
              </a:rPr>
              <a:t>obtenido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</a:t>
            </a:r>
            <a:r>
              <a:rPr sz="1300" spc="-85" dirty="0"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595959"/>
                </a:solidFill>
                <a:latin typeface="Arial MT"/>
                <a:cs typeface="Arial MT"/>
              </a:rPr>
              <a:t>ŷ</a:t>
            </a:r>
            <a:r>
              <a:rPr sz="1350" spc="-89" baseline="-3395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endParaRPr sz="1350" baseline="-3395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sz="1300" dirty="0">
                <a:latin typeface="Arial MT"/>
                <a:cs typeface="Arial MT"/>
              </a:rPr>
              <a:t>Ej.: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MSE</a:t>
            </a:r>
            <a:r>
              <a:rPr sz="1400" i="1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sz="1350" baseline="-3395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sz="1350" spc="195" baseline="-339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,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595959"/>
                </a:solidFill>
                <a:latin typeface="Arial MT"/>
                <a:cs typeface="Arial MT"/>
              </a:rPr>
              <a:t>ŷ</a:t>
            </a:r>
            <a:r>
              <a:rPr sz="1350" spc="-187" baseline="-3395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sz="1350" spc="195" baseline="-339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i="1" spc="-50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486749" y="3705700"/>
            <a:ext cx="517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Loss</a:t>
            </a:r>
            <a:r>
              <a:rPr sz="1350" i="1" spc="-15" baseline="-33950" dirty="0">
                <a:latin typeface="Arial"/>
                <a:cs typeface="Arial"/>
              </a:rPr>
              <a:t>d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1633050" y="67944"/>
            <a:ext cx="11296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ENTRENAMIENTO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80032" y="5386769"/>
            <a:ext cx="5547360" cy="1209675"/>
            <a:chOff x="1780032" y="5386769"/>
            <a:chExt cx="5547360" cy="1209675"/>
          </a:xfrm>
        </p:grpSpPr>
        <p:sp>
          <p:nvSpPr>
            <p:cNvPr id="5" name="object 5"/>
            <p:cNvSpPr/>
            <p:nvPr/>
          </p:nvSpPr>
          <p:spPr>
            <a:xfrm>
              <a:off x="1780032" y="6242303"/>
              <a:ext cx="5547360" cy="353695"/>
            </a:xfrm>
            <a:custGeom>
              <a:avLst/>
              <a:gdLst/>
              <a:ahLst/>
              <a:cxnLst/>
              <a:rect l="l" t="t" r="r" b="b"/>
              <a:pathLst>
                <a:path w="5547359" h="353695">
                  <a:moveTo>
                    <a:pt x="5547299" y="353699"/>
                  </a:moveTo>
                  <a:lnTo>
                    <a:pt x="0" y="353699"/>
                  </a:lnTo>
                  <a:lnTo>
                    <a:pt x="0" y="0"/>
                  </a:lnTo>
                  <a:lnTo>
                    <a:pt x="5547299" y="0"/>
                  </a:lnTo>
                  <a:lnTo>
                    <a:pt x="5547299" y="3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0" y="5386769"/>
              <a:ext cx="1624120" cy="85553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 rot="20340000">
            <a:off x="5335259" y="6257798"/>
            <a:ext cx="746203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spc="-10" dirty="0">
                <a:solidFill>
                  <a:srgbClr val="E06666"/>
                </a:solidFill>
                <a:latin typeface="Arial MT"/>
                <a:cs typeface="Arial MT"/>
              </a:rPr>
              <a:t>Backward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43877" y="1985898"/>
            <a:ext cx="5071745" cy="3553460"/>
            <a:chOff x="1743877" y="1985898"/>
            <a:chExt cx="5071745" cy="3553460"/>
          </a:xfrm>
        </p:grpSpPr>
        <p:sp>
          <p:nvSpPr>
            <p:cNvPr id="9" name="object 9"/>
            <p:cNvSpPr/>
            <p:nvPr/>
          </p:nvSpPr>
          <p:spPr>
            <a:xfrm>
              <a:off x="4927773" y="2198276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7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7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27773" y="2198276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7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7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7773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27773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4592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400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5" y="401082"/>
                  </a:lnTo>
                  <a:lnTo>
                    <a:pt x="499795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34592" y="3569467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400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5" y="401082"/>
                  </a:lnTo>
                  <a:lnTo>
                    <a:pt x="499795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45183" y="4458404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45183" y="4458404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9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8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62252" y="2816131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7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8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7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49040" y="2816131"/>
              <a:ext cx="1579880" cy="1286510"/>
            </a:xfrm>
            <a:custGeom>
              <a:avLst/>
              <a:gdLst/>
              <a:ahLst/>
              <a:cxnLst/>
              <a:rect l="l" t="t" r="r" b="b"/>
              <a:pathLst>
                <a:path w="1579879" h="1286510">
                  <a:moveTo>
                    <a:pt x="1013212" y="266549"/>
                  </a:moveTo>
                  <a:lnTo>
                    <a:pt x="1017775" y="218637"/>
                  </a:lnTo>
                  <a:lnTo>
                    <a:pt x="1030930" y="173542"/>
                  </a:lnTo>
                  <a:lnTo>
                    <a:pt x="1051877" y="132017"/>
                  </a:lnTo>
                  <a:lnTo>
                    <a:pt x="1079817" y="94815"/>
                  </a:lnTo>
                  <a:lnTo>
                    <a:pt x="1113950" y="62689"/>
                  </a:lnTo>
                  <a:lnTo>
                    <a:pt x="1153476" y="36391"/>
                  </a:lnTo>
                  <a:lnTo>
                    <a:pt x="1197595" y="16676"/>
                  </a:lnTo>
                  <a:lnTo>
                    <a:pt x="1245507" y="4294"/>
                  </a:lnTo>
                  <a:lnTo>
                    <a:pt x="1296412" y="0"/>
                  </a:lnTo>
                  <a:lnTo>
                    <a:pt x="1351920" y="5168"/>
                  </a:lnTo>
                  <a:lnTo>
                    <a:pt x="1404788" y="20289"/>
                  </a:lnTo>
                  <a:lnTo>
                    <a:pt x="1453532" y="44783"/>
                  </a:lnTo>
                  <a:lnTo>
                    <a:pt x="1496665" y="78070"/>
                  </a:lnTo>
                  <a:lnTo>
                    <a:pt x="1532031" y="118667"/>
                  </a:lnTo>
                  <a:lnTo>
                    <a:pt x="1558055" y="164545"/>
                  </a:lnTo>
                  <a:lnTo>
                    <a:pt x="1574120" y="214305"/>
                  </a:lnTo>
                  <a:lnTo>
                    <a:pt x="1579612" y="266549"/>
                  </a:lnTo>
                  <a:lnTo>
                    <a:pt x="1575050" y="314462"/>
                  </a:lnTo>
                  <a:lnTo>
                    <a:pt x="1561895" y="359557"/>
                  </a:lnTo>
                  <a:lnTo>
                    <a:pt x="1540947" y="401082"/>
                  </a:lnTo>
                  <a:lnTo>
                    <a:pt x="1513007" y="438284"/>
                  </a:lnTo>
                  <a:lnTo>
                    <a:pt x="1478874" y="470410"/>
                  </a:lnTo>
                  <a:lnTo>
                    <a:pt x="1439349" y="496708"/>
                  </a:lnTo>
                  <a:lnTo>
                    <a:pt x="1395230" y="516423"/>
                  </a:lnTo>
                  <a:lnTo>
                    <a:pt x="1347318" y="528805"/>
                  </a:lnTo>
                  <a:lnTo>
                    <a:pt x="1296412" y="533099"/>
                  </a:lnTo>
                  <a:lnTo>
                    <a:pt x="1245507" y="528805"/>
                  </a:lnTo>
                  <a:lnTo>
                    <a:pt x="1197595" y="516423"/>
                  </a:lnTo>
                  <a:lnTo>
                    <a:pt x="1153476" y="496708"/>
                  </a:lnTo>
                  <a:lnTo>
                    <a:pt x="1113950" y="470410"/>
                  </a:lnTo>
                  <a:lnTo>
                    <a:pt x="1079817" y="438284"/>
                  </a:lnTo>
                  <a:lnTo>
                    <a:pt x="1051877" y="401082"/>
                  </a:lnTo>
                  <a:lnTo>
                    <a:pt x="1030930" y="359557"/>
                  </a:lnTo>
                  <a:lnTo>
                    <a:pt x="1017775" y="314462"/>
                  </a:lnTo>
                  <a:lnTo>
                    <a:pt x="1013212" y="266549"/>
                  </a:lnTo>
                  <a:close/>
                </a:path>
                <a:path w="1579879" h="1286510">
                  <a:moveTo>
                    <a:pt x="0" y="1019886"/>
                  </a:moveTo>
                  <a:lnTo>
                    <a:pt x="4562" y="971973"/>
                  </a:lnTo>
                  <a:lnTo>
                    <a:pt x="17717" y="926878"/>
                  </a:lnTo>
                  <a:lnTo>
                    <a:pt x="38665" y="885353"/>
                  </a:lnTo>
                  <a:lnTo>
                    <a:pt x="66605" y="848151"/>
                  </a:lnTo>
                  <a:lnTo>
                    <a:pt x="100737" y="816025"/>
                  </a:lnTo>
                  <a:lnTo>
                    <a:pt x="140263" y="789728"/>
                  </a:lnTo>
                  <a:lnTo>
                    <a:pt x="184382" y="770012"/>
                  </a:lnTo>
                  <a:lnTo>
                    <a:pt x="232294" y="757630"/>
                  </a:lnTo>
                  <a:lnTo>
                    <a:pt x="283199" y="753336"/>
                  </a:lnTo>
                  <a:lnTo>
                    <a:pt x="338707" y="758505"/>
                  </a:lnTo>
                  <a:lnTo>
                    <a:pt x="391575" y="773626"/>
                  </a:lnTo>
                  <a:lnTo>
                    <a:pt x="440319" y="798119"/>
                  </a:lnTo>
                  <a:lnTo>
                    <a:pt x="483452" y="831406"/>
                  </a:lnTo>
                  <a:lnTo>
                    <a:pt x="518818" y="872004"/>
                  </a:lnTo>
                  <a:lnTo>
                    <a:pt x="544842" y="917882"/>
                  </a:lnTo>
                  <a:lnTo>
                    <a:pt x="560908" y="967642"/>
                  </a:lnTo>
                  <a:lnTo>
                    <a:pt x="566399" y="1019886"/>
                  </a:lnTo>
                  <a:lnTo>
                    <a:pt x="561837" y="1067799"/>
                  </a:lnTo>
                  <a:lnTo>
                    <a:pt x="548682" y="1112894"/>
                  </a:lnTo>
                  <a:lnTo>
                    <a:pt x="527734" y="1154419"/>
                  </a:lnTo>
                  <a:lnTo>
                    <a:pt x="499794" y="1191621"/>
                  </a:lnTo>
                  <a:lnTo>
                    <a:pt x="465662" y="1223747"/>
                  </a:lnTo>
                  <a:lnTo>
                    <a:pt x="426136" y="1250044"/>
                  </a:lnTo>
                  <a:lnTo>
                    <a:pt x="382017" y="1269760"/>
                  </a:lnTo>
                  <a:lnTo>
                    <a:pt x="334105" y="1282141"/>
                  </a:lnTo>
                  <a:lnTo>
                    <a:pt x="283199" y="1286436"/>
                  </a:lnTo>
                  <a:lnTo>
                    <a:pt x="232294" y="1282141"/>
                  </a:lnTo>
                  <a:lnTo>
                    <a:pt x="184382" y="1269760"/>
                  </a:lnTo>
                  <a:lnTo>
                    <a:pt x="140263" y="1250044"/>
                  </a:lnTo>
                  <a:lnTo>
                    <a:pt x="100737" y="1223747"/>
                  </a:lnTo>
                  <a:lnTo>
                    <a:pt x="66605" y="1191621"/>
                  </a:lnTo>
                  <a:lnTo>
                    <a:pt x="38665" y="1154419"/>
                  </a:lnTo>
                  <a:lnTo>
                    <a:pt x="17717" y="1112894"/>
                  </a:lnTo>
                  <a:lnTo>
                    <a:pt x="4562" y="1067799"/>
                  </a:lnTo>
                  <a:lnTo>
                    <a:pt x="0" y="1019886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27773" y="4991458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283199" y="533099"/>
                  </a:move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8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27773" y="4991458"/>
              <a:ext cx="566420" cy="533400"/>
            </a:xfrm>
            <a:custGeom>
              <a:avLst/>
              <a:gdLst/>
              <a:ahLst/>
              <a:cxnLst/>
              <a:rect l="l" t="t" r="r" b="b"/>
              <a:pathLst>
                <a:path w="566420" h="533400">
                  <a:moveTo>
                    <a:pt x="0" y="266549"/>
                  </a:moveTo>
                  <a:lnTo>
                    <a:pt x="4562" y="218637"/>
                  </a:lnTo>
                  <a:lnTo>
                    <a:pt x="17717" y="173542"/>
                  </a:lnTo>
                  <a:lnTo>
                    <a:pt x="38665" y="132017"/>
                  </a:lnTo>
                  <a:lnTo>
                    <a:pt x="66605" y="94815"/>
                  </a:lnTo>
                  <a:lnTo>
                    <a:pt x="100737" y="62689"/>
                  </a:lnTo>
                  <a:lnTo>
                    <a:pt x="140263" y="36391"/>
                  </a:lnTo>
                  <a:lnTo>
                    <a:pt x="184382" y="16676"/>
                  </a:lnTo>
                  <a:lnTo>
                    <a:pt x="232294" y="4294"/>
                  </a:lnTo>
                  <a:lnTo>
                    <a:pt x="283199" y="0"/>
                  </a:lnTo>
                  <a:lnTo>
                    <a:pt x="338707" y="5168"/>
                  </a:lnTo>
                  <a:lnTo>
                    <a:pt x="391575" y="20289"/>
                  </a:lnTo>
                  <a:lnTo>
                    <a:pt x="440319" y="44783"/>
                  </a:lnTo>
                  <a:lnTo>
                    <a:pt x="483452" y="78070"/>
                  </a:lnTo>
                  <a:lnTo>
                    <a:pt x="518819" y="118667"/>
                  </a:lnTo>
                  <a:lnTo>
                    <a:pt x="544842" y="164545"/>
                  </a:lnTo>
                  <a:lnTo>
                    <a:pt x="560908" y="214305"/>
                  </a:lnTo>
                  <a:lnTo>
                    <a:pt x="566399" y="266549"/>
                  </a:lnTo>
                  <a:lnTo>
                    <a:pt x="561837" y="314462"/>
                  </a:lnTo>
                  <a:lnTo>
                    <a:pt x="548682" y="359558"/>
                  </a:lnTo>
                  <a:lnTo>
                    <a:pt x="527734" y="401082"/>
                  </a:lnTo>
                  <a:lnTo>
                    <a:pt x="499794" y="438284"/>
                  </a:lnTo>
                  <a:lnTo>
                    <a:pt x="465662" y="470410"/>
                  </a:lnTo>
                  <a:lnTo>
                    <a:pt x="426136" y="496708"/>
                  </a:lnTo>
                  <a:lnTo>
                    <a:pt x="382017" y="516423"/>
                  </a:lnTo>
                  <a:lnTo>
                    <a:pt x="334105" y="528805"/>
                  </a:lnTo>
                  <a:lnTo>
                    <a:pt x="283199" y="533099"/>
                  </a:lnTo>
                  <a:lnTo>
                    <a:pt x="232294" y="528805"/>
                  </a:lnTo>
                  <a:lnTo>
                    <a:pt x="184382" y="516423"/>
                  </a:lnTo>
                  <a:lnTo>
                    <a:pt x="140263" y="496708"/>
                  </a:lnTo>
                  <a:lnTo>
                    <a:pt x="100737" y="470410"/>
                  </a:lnTo>
                  <a:lnTo>
                    <a:pt x="66605" y="438284"/>
                  </a:lnTo>
                  <a:lnTo>
                    <a:pt x="38665" y="401082"/>
                  </a:lnTo>
                  <a:lnTo>
                    <a:pt x="17717" y="359558"/>
                  </a:lnTo>
                  <a:lnTo>
                    <a:pt x="4562" y="314462"/>
                  </a:lnTo>
                  <a:lnTo>
                    <a:pt x="0" y="266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15440" y="3131874"/>
              <a:ext cx="417830" cy="704215"/>
            </a:xfrm>
            <a:custGeom>
              <a:avLst/>
              <a:gdLst/>
              <a:ahLst/>
              <a:cxnLst/>
              <a:rect l="l" t="t" r="r" b="b"/>
              <a:pathLst>
                <a:path w="417830" h="704214">
                  <a:moveTo>
                    <a:pt x="0" y="704142"/>
                  </a:moveTo>
                  <a:lnTo>
                    <a:pt x="41755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19458" y="3094694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27064" y="45204"/>
                  </a:moveTo>
                  <a:lnTo>
                    <a:pt x="0" y="29155"/>
                  </a:lnTo>
                  <a:lnTo>
                    <a:pt x="35579" y="0"/>
                  </a:lnTo>
                  <a:lnTo>
                    <a:pt x="27064" y="452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19458" y="3094694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27064" y="45204"/>
                  </a:moveTo>
                  <a:lnTo>
                    <a:pt x="35579" y="0"/>
                  </a:lnTo>
                  <a:lnTo>
                    <a:pt x="0" y="29155"/>
                  </a:lnTo>
                  <a:lnTo>
                    <a:pt x="27064" y="452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15440" y="3836017"/>
              <a:ext cx="575310" cy="657860"/>
            </a:xfrm>
            <a:custGeom>
              <a:avLst/>
              <a:gdLst/>
              <a:ahLst/>
              <a:cxnLst/>
              <a:rect l="l" t="t" r="r" b="b"/>
              <a:pathLst>
                <a:path w="575310" h="657860">
                  <a:moveTo>
                    <a:pt x="0" y="0"/>
                  </a:moveTo>
                  <a:lnTo>
                    <a:pt x="574977" y="65747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78575" y="448314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40298" y="42894"/>
                  </a:moveTo>
                  <a:lnTo>
                    <a:pt x="0" y="20713"/>
                  </a:lnTo>
                  <a:lnTo>
                    <a:pt x="23685" y="0"/>
                  </a:lnTo>
                  <a:lnTo>
                    <a:pt x="40298" y="4289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78575" y="448314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0" y="20713"/>
                  </a:moveTo>
                  <a:lnTo>
                    <a:pt x="40298" y="42894"/>
                  </a:lnTo>
                  <a:lnTo>
                    <a:pt x="23685" y="0"/>
                  </a:lnTo>
                  <a:lnTo>
                    <a:pt x="0" y="2071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85992" y="2464901"/>
              <a:ext cx="1141730" cy="415290"/>
            </a:xfrm>
            <a:custGeom>
              <a:avLst/>
              <a:gdLst/>
              <a:ahLst/>
              <a:cxnLst/>
              <a:rect l="l" t="t" r="r" b="b"/>
              <a:pathLst>
                <a:path w="1141729" h="415289">
                  <a:moveTo>
                    <a:pt x="0" y="414667"/>
                  </a:moveTo>
                  <a:lnTo>
                    <a:pt x="114171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758793" y="2869669"/>
              <a:ext cx="31115" cy="20320"/>
            </a:xfrm>
            <a:custGeom>
              <a:avLst/>
              <a:gdLst/>
              <a:ahLst/>
              <a:cxnLst/>
              <a:rect l="l" t="t" r="r" b="b"/>
              <a:pathLst>
                <a:path w="31114" h="20319">
                  <a:moveTo>
                    <a:pt x="30794" y="19799"/>
                  </a:moveTo>
                  <a:lnTo>
                    <a:pt x="0" y="19778"/>
                  </a:lnTo>
                  <a:lnTo>
                    <a:pt x="23603" y="0"/>
                  </a:lnTo>
                  <a:lnTo>
                    <a:pt x="30794" y="197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58793" y="2869669"/>
              <a:ext cx="31115" cy="20320"/>
            </a:xfrm>
            <a:custGeom>
              <a:avLst/>
              <a:gdLst/>
              <a:ahLst/>
              <a:cxnLst/>
              <a:rect l="l" t="t" r="r" b="b"/>
              <a:pathLst>
                <a:path w="31114" h="20319">
                  <a:moveTo>
                    <a:pt x="23603" y="0"/>
                  </a:moveTo>
                  <a:lnTo>
                    <a:pt x="0" y="19778"/>
                  </a:lnTo>
                  <a:lnTo>
                    <a:pt x="30794" y="19799"/>
                  </a:lnTo>
                  <a:lnTo>
                    <a:pt x="23603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67393" y="3101120"/>
              <a:ext cx="1143635" cy="546735"/>
            </a:xfrm>
            <a:custGeom>
              <a:avLst/>
              <a:gdLst/>
              <a:ahLst/>
              <a:cxnLst/>
              <a:rect l="l" t="t" r="r" b="b"/>
              <a:pathLst>
                <a:path w="1143635" h="546735">
                  <a:moveTo>
                    <a:pt x="0" y="0"/>
                  </a:moveTo>
                  <a:lnTo>
                    <a:pt x="1143326" y="54641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41284" y="3088642"/>
              <a:ext cx="31115" cy="22225"/>
            </a:xfrm>
            <a:custGeom>
              <a:avLst/>
              <a:gdLst/>
              <a:ahLst/>
              <a:cxnLst/>
              <a:rect l="l" t="t" r="r" b="b"/>
              <a:pathLst>
                <a:path w="31114" h="22225">
                  <a:moveTo>
                    <a:pt x="21567" y="21981"/>
                  </a:moveTo>
                  <a:lnTo>
                    <a:pt x="0" y="0"/>
                  </a:lnTo>
                  <a:lnTo>
                    <a:pt x="30650" y="2975"/>
                  </a:lnTo>
                  <a:lnTo>
                    <a:pt x="21567" y="2198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1284" y="3088642"/>
              <a:ext cx="31115" cy="22225"/>
            </a:xfrm>
            <a:custGeom>
              <a:avLst/>
              <a:gdLst/>
              <a:ahLst/>
              <a:cxnLst/>
              <a:rect l="l" t="t" r="r" b="b"/>
              <a:pathLst>
                <a:path w="31114" h="22225">
                  <a:moveTo>
                    <a:pt x="30650" y="2975"/>
                  </a:moveTo>
                  <a:lnTo>
                    <a:pt x="0" y="0"/>
                  </a:lnTo>
                  <a:lnTo>
                    <a:pt x="21567" y="21981"/>
                  </a:lnTo>
                  <a:lnTo>
                    <a:pt x="30650" y="297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70365" y="3306218"/>
              <a:ext cx="1240790" cy="1764030"/>
            </a:xfrm>
            <a:custGeom>
              <a:avLst/>
              <a:gdLst/>
              <a:ahLst/>
              <a:cxnLst/>
              <a:rect l="l" t="t" r="r" b="b"/>
              <a:pathLst>
                <a:path w="1240789" h="1764029">
                  <a:moveTo>
                    <a:pt x="0" y="0"/>
                  </a:moveTo>
                  <a:lnTo>
                    <a:pt x="1240439" y="176344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53716" y="3282549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5">
                  <a:moveTo>
                    <a:pt x="8034" y="29728"/>
                  </a:moveTo>
                  <a:lnTo>
                    <a:pt x="0" y="0"/>
                  </a:lnTo>
                  <a:lnTo>
                    <a:pt x="25263" y="17608"/>
                  </a:lnTo>
                  <a:lnTo>
                    <a:pt x="8034" y="2972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53716" y="3282549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5">
                  <a:moveTo>
                    <a:pt x="25263" y="17608"/>
                  </a:moveTo>
                  <a:lnTo>
                    <a:pt x="0" y="0"/>
                  </a:lnTo>
                  <a:lnTo>
                    <a:pt x="8034" y="29728"/>
                  </a:lnTo>
                  <a:lnTo>
                    <a:pt x="25263" y="1760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54444" y="2653304"/>
              <a:ext cx="1356360" cy="1771650"/>
            </a:xfrm>
            <a:custGeom>
              <a:avLst/>
              <a:gdLst/>
              <a:ahLst/>
              <a:cxnLst/>
              <a:rect l="l" t="t" r="r" b="b"/>
              <a:pathLst>
                <a:path w="1356360" h="1771650">
                  <a:moveTo>
                    <a:pt x="0" y="1771070"/>
                  </a:moveTo>
                  <a:lnTo>
                    <a:pt x="135633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36849" y="4417971"/>
              <a:ext cx="26034" cy="29845"/>
            </a:xfrm>
            <a:custGeom>
              <a:avLst/>
              <a:gdLst/>
              <a:ahLst/>
              <a:cxnLst/>
              <a:rect l="l" t="t" r="r" b="b"/>
              <a:pathLst>
                <a:path w="26035" h="29845">
                  <a:moveTo>
                    <a:pt x="0" y="29378"/>
                  </a:moveTo>
                  <a:lnTo>
                    <a:pt x="9232" y="0"/>
                  </a:lnTo>
                  <a:lnTo>
                    <a:pt x="25956" y="12807"/>
                  </a:lnTo>
                  <a:lnTo>
                    <a:pt x="0" y="2937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36849" y="4417971"/>
              <a:ext cx="26034" cy="29845"/>
            </a:xfrm>
            <a:custGeom>
              <a:avLst/>
              <a:gdLst/>
              <a:ahLst/>
              <a:cxnLst/>
              <a:rect l="l" t="t" r="r" b="b"/>
              <a:pathLst>
                <a:path w="26035" h="29845">
                  <a:moveTo>
                    <a:pt x="9232" y="0"/>
                  </a:moveTo>
                  <a:lnTo>
                    <a:pt x="0" y="29378"/>
                  </a:lnTo>
                  <a:lnTo>
                    <a:pt x="25956" y="12807"/>
                  </a:lnTo>
                  <a:lnTo>
                    <a:pt x="9232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67966" y="4024375"/>
              <a:ext cx="1143000" cy="495300"/>
            </a:xfrm>
            <a:custGeom>
              <a:avLst/>
              <a:gdLst/>
              <a:ahLst/>
              <a:cxnLst/>
              <a:rect l="l" t="t" r="r" b="b"/>
              <a:pathLst>
                <a:path w="1143000" h="495300">
                  <a:moveTo>
                    <a:pt x="0" y="495060"/>
                  </a:moveTo>
                  <a:lnTo>
                    <a:pt x="114266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41413" y="4509771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0" y="21168"/>
                  </a:moveTo>
                  <a:lnTo>
                    <a:pt x="22365" y="0"/>
                  </a:lnTo>
                  <a:lnTo>
                    <a:pt x="30740" y="19329"/>
                  </a:lnTo>
                  <a:lnTo>
                    <a:pt x="0" y="2116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41413" y="4509771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22365" y="0"/>
                  </a:moveTo>
                  <a:lnTo>
                    <a:pt x="0" y="21168"/>
                  </a:lnTo>
                  <a:lnTo>
                    <a:pt x="30740" y="19329"/>
                  </a:lnTo>
                  <a:lnTo>
                    <a:pt x="22365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69534" y="4926259"/>
              <a:ext cx="1058545" cy="332105"/>
            </a:xfrm>
            <a:custGeom>
              <a:avLst/>
              <a:gdLst/>
              <a:ahLst/>
              <a:cxnLst/>
              <a:rect l="l" t="t" r="r" b="b"/>
              <a:pathLst>
                <a:path w="1058545" h="332104">
                  <a:moveTo>
                    <a:pt x="0" y="0"/>
                  </a:moveTo>
                  <a:lnTo>
                    <a:pt x="1058301" y="33187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41922" y="4916209"/>
              <a:ext cx="31115" cy="20320"/>
            </a:xfrm>
            <a:custGeom>
              <a:avLst/>
              <a:gdLst/>
              <a:ahLst/>
              <a:cxnLst/>
              <a:rect l="l" t="t" r="r" b="b"/>
              <a:pathLst>
                <a:path w="31114" h="20320">
                  <a:moveTo>
                    <a:pt x="24460" y="20099"/>
                  </a:moveTo>
                  <a:lnTo>
                    <a:pt x="0" y="1390"/>
                  </a:lnTo>
                  <a:lnTo>
                    <a:pt x="30763" y="0"/>
                  </a:lnTo>
                  <a:lnTo>
                    <a:pt x="24460" y="200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41922" y="4916209"/>
              <a:ext cx="31115" cy="20320"/>
            </a:xfrm>
            <a:custGeom>
              <a:avLst/>
              <a:gdLst/>
              <a:ahLst/>
              <a:cxnLst/>
              <a:rect l="l" t="t" r="r" b="b"/>
              <a:pathLst>
                <a:path w="31114" h="20320">
                  <a:moveTo>
                    <a:pt x="30763" y="0"/>
                  </a:moveTo>
                  <a:lnTo>
                    <a:pt x="0" y="1390"/>
                  </a:lnTo>
                  <a:lnTo>
                    <a:pt x="24460" y="20099"/>
                  </a:lnTo>
                  <a:lnTo>
                    <a:pt x="30763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18667" y="2500001"/>
              <a:ext cx="799465" cy="1147445"/>
            </a:xfrm>
            <a:custGeom>
              <a:avLst/>
              <a:gdLst/>
              <a:ahLst/>
              <a:cxnLst/>
              <a:rect l="l" t="t" r="r" b="b"/>
              <a:pathLst>
                <a:path w="799464" h="1147445">
                  <a:moveTo>
                    <a:pt x="0" y="0"/>
                  </a:moveTo>
                  <a:lnTo>
                    <a:pt x="799006" y="1147425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02130" y="2476253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4">
                  <a:moveTo>
                    <a:pt x="7893" y="29766"/>
                  </a:moveTo>
                  <a:lnTo>
                    <a:pt x="0" y="0"/>
                  </a:lnTo>
                  <a:lnTo>
                    <a:pt x="25179" y="17728"/>
                  </a:lnTo>
                  <a:lnTo>
                    <a:pt x="7893" y="2976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02130" y="2476253"/>
              <a:ext cx="25400" cy="29845"/>
            </a:xfrm>
            <a:custGeom>
              <a:avLst/>
              <a:gdLst/>
              <a:ahLst/>
              <a:cxnLst/>
              <a:rect l="l" t="t" r="r" b="b"/>
              <a:pathLst>
                <a:path w="25400" h="29844">
                  <a:moveTo>
                    <a:pt x="25179" y="17728"/>
                  </a:moveTo>
                  <a:lnTo>
                    <a:pt x="0" y="0"/>
                  </a:lnTo>
                  <a:lnTo>
                    <a:pt x="7893" y="29766"/>
                  </a:lnTo>
                  <a:lnTo>
                    <a:pt x="25179" y="1772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37036" y="3836017"/>
              <a:ext cx="697865" cy="0"/>
            </a:xfrm>
            <a:custGeom>
              <a:avLst/>
              <a:gdLst/>
              <a:ahLst/>
              <a:cxnLst/>
              <a:rect l="l" t="t" r="r" b="b"/>
              <a:pathLst>
                <a:path w="697864">
                  <a:moveTo>
                    <a:pt x="0" y="0"/>
                  </a:moveTo>
                  <a:lnTo>
                    <a:pt x="697537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08097" y="3825484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28937" y="21064"/>
                  </a:moveTo>
                  <a:lnTo>
                    <a:pt x="0" y="10532"/>
                  </a:lnTo>
                  <a:lnTo>
                    <a:pt x="28937" y="0"/>
                  </a:lnTo>
                  <a:lnTo>
                    <a:pt x="28937" y="210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08097" y="3825484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28937" y="0"/>
                  </a:moveTo>
                  <a:lnTo>
                    <a:pt x="0" y="10532"/>
                  </a:lnTo>
                  <a:lnTo>
                    <a:pt x="28937" y="21064"/>
                  </a:lnTo>
                  <a:lnTo>
                    <a:pt x="28937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517970" y="4024408"/>
              <a:ext cx="800100" cy="1198245"/>
            </a:xfrm>
            <a:custGeom>
              <a:avLst/>
              <a:gdLst/>
              <a:ahLst/>
              <a:cxnLst/>
              <a:rect l="l" t="t" r="r" b="b"/>
              <a:pathLst>
                <a:path w="800100" h="1198245">
                  <a:moveTo>
                    <a:pt x="0" y="1197950"/>
                  </a:moveTo>
                  <a:lnTo>
                    <a:pt x="799702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501904" y="5216511"/>
              <a:ext cx="25400" cy="30480"/>
            </a:xfrm>
            <a:custGeom>
              <a:avLst/>
              <a:gdLst/>
              <a:ahLst/>
              <a:cxnLst/>
              <a:rect l="l" t="t" r="r" b="b"/>
              <a:pathLst>
                <a:path w="25400" h="30479">
                  <a:moveTo>
                    <a:pt x="0" y="29915"/>
                  </a:moveTo>
                  <a:lnTo>
                    <a:pt x="7306" y="0"/>
                  </a:lnTo>
                  <a:lnTo>
                    <a:pt x="24826" y="11695"/>
                  </a:lnTo>
                  <a:lnTo>
                    <a:pt x="0" y="2991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501904" y="5216511"/>
              <a:ext cx="25400" cy="30480"/>
            </a:xfrm>
            <a:custGeom>
              <a:avLst/>
              <a:gdLst/>
              <a:ahLst/>
              <a:cxnLst/>
              <a:rect l="l" t="t" r="r" b="b"/>
              <a:pathLst>
                <a:path w="25400" h="30479">
                  <a:moveTo>
                    <a:pt x="7306" y="0"/>
                  </a:moveTo>
                  <a:lnTo>
                    <a:pt x="0" y="29915"/>
                  </a:lnTo>
                  <a:lnTo>
                    <a:pt x="24826" y="11695"/>
                  </a:lnTo>
                  <a:lnTo>
                    <a:pt x="7306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48640" y="3836017"/>
              <a:ext cx="443865" cy="0"/>
            </a:xfrm>
            <a:custGeom>
              <a:avLst/>
              <a:gdLst/>
              <a:ahLst/>
              <a:cxnLst/>
              <a:rect l="l" t="t" r="r" b="b"/>
              <a:pathLst>
                <a:path w="443864">
                  <a:moveTo>
                    <a:pt x="0" y="0"/>
                  </a:moveTo>
                  <a:lnTo>
                    <a:pt x="4432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91890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91890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2250" y="1985898"/>
              <a:ext cx="1619523" cy="840325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247225" y="1605996"/>
            <a:ext cx="273494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Arial"/>
                <a:cs typeface="Arial"/>
              </a:rPr>
              <a:t>Entrenamiento:</a:t>
            </a:r>
            <a:endParaRPr sz="13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sz="1300" dirty="0">
                <a:latin typeface="Arial MT"/>
                <a:cs typeface="Arial MT"/>
              </a:rPr>
              <a:t>Para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conjunto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de</a:t>
            </a:r>
            <a:r>
              <a:rPr sz="1300" spc="-8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N</a:t>
            </a:r>
            <a:r>
              <a:rPr sz="1200" baseline="-31250" dirty="0">
                <a:solidFill>
                  <a:srgbClr val="595959"/>
                </a:solidFill>
                <a:latin typeface="Arial MT"/>
                <a:cs typeface="Arial MT"/>
              </a:rPr>
              <a:t>d</a:t>
            </a:r>
            <a:r>
              <a:rPr sz="1200" spc="60" baseline="-312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datos</a:t>
            </a:r>
            <a:r>
              <a:rPr sz="1300" spc="-90" dirty="0"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95959"/>
                </a:solidFill>
                <a:latin typeface="Arial MT"/>
                <a:cs typeface="Arial MT"/>
              </a:rPr>
              <a:t>→</a:t>
            </a:r>
            <a:r>
              <a:rPr sz="10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350" b="1" spc="-15" baseline="-339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endParaRPr sz="1350" baseline="-33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50"/>
              </a:spcBef>
            </a:pPr>
            <a:r>
              <a:rPr sz="1300" dirty="0">
                <a:latin typeface="Arial MT"/>
                <a:cs typeface="Arial MT"/>
              </a:rPr>
              <a:t>Se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conoce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y</a:t>
            </a:r>
            <a:r>
              <a:rPr sz="1350" b="1" spc="-15" baseline="-339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=f(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350" b="1" spc="-15" baseline="-339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sz="1300" dirty="0">
                <a:latin typeface="Arial MT"/>
                <a:cs typeface="Arial MT"/>
              </a:rPr>
              <a:t>Siendo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f(x)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funciòn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estimar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70975" y="3768512"/>
            <a:ext cx="396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5" baseline="19841" dirty="0">
                <a:latin typeface="Arial"/>
                <a:cs typeface="Arial"/>
              </a:rPr>
              <a:t>x</a:t>
            </a:r>
            <a:r>
              <a:rPr sz="900" i="1" spc="-1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 rot="20340000">
            <a:off x="3238705" y="2138348"/>
            <a:ext cx="63033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spc="-10" dirty="0">
                <a:latin typeface="Arial MT"/>
                <a:cs typeface="Arial MT"/>
              </a:rPr>
              <a:t>Forward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82225" y="3702063"/>
            <a:ext cx="396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5" baseline="19841" dirty="0">
                <a:latin typeface="Arial"/>
                <a:cs typeface="Arial"/>
              </a:rPr>
              <a:t>ŷ</a:t>
            </a:r>
            <a:r>
              <a:rPr sz="900" i="1" spc="-1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810325" y="3427365"/>
            <a:ext cx="1403350" cy="838200"/>
            <a:chOff x="6810325" y="3427365"/>
            <a:chExt cx="1403350" cy="838200"/>
          </a:xfrm>
        </p:grpSpPr>
        <p:sp>
          <p:nvSpPr>
            <p:cNvPr id="63" name="object 63"/>
            <p:cNvSpPr/>
            <p:nvPr/>
          </p:nvSpPr>
          <p:spPr>
            <a:xfrm>
              <a:off x="6844025" y="3846203"/>
              <a:ext cx="516890" cy="0"/>
            </a:xfrm>
            <a:custGeom>
              <a:avLst/>
              <a:gdLst/>
              <a:ahLst/>
              <a:cxnLst/>
              <a:rect l="l" t="t" r="r" b="b"/>
              <a:pathLst>
                <a:path w="516890">
                  <a:moveTo>
                    <a:pt x="0" y="0"/>
                  </a:moveTo>
                  <a:lnTo>
                    <a:pt x="516337" y="0"/>
                  </a:lnTo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15087" y="3835671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09" h="21589">
                  <a:moveTo>
                    <a:pt x="28937" y="21064"/>
                  </a:moveTo>
                  <a:lnTo>
                    <a:pt x="0" y="10532"/>
                  </a:lnTo>
                  <a:lnTo>
                    <a:pt x="28937" y="0"/>
                  </a:lnTo>
                  <a:lnTo>
                    <a:pt x="28937" y="21064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15087" y="3835671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09" h="21589">
                  <a:moveTo>
                    <a:pt x="28937" y="0"/>
                  </a:moveTo>
                  <a:lnTo>
                    <a:pt x="0" y="10532"/>
                  </a:lnTo>
                  <a:lnTo>
                    <a:pt x="28937" y="21064"/>
                  </a:lnTo>
                  <a:lnTo>
                    <a:pt x="28937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360362" y="3441653"/>
              <a:ext cx="838835" cy="809625"/>
            </a:xfrm>
            <a:custGeom>
              <a:avLst/>
              <a:gdLst/>
              <a:ahLst/>
              <a:cxnLst/>
              <a:rect l="l" t="t" r="r" b="b"/>
              <a:pathLst>
                <a:path w="838834" h="809625">
                  <a:moveTo>
                    <a:pt x="419249" y="809099"/>
                  </a:moveTo>
                  <a:lnTo>
                    <a:pt x="370356" y="806378"/>
                  </a:lnTo>
                  <a:lnTo>
                    <a:pt x="323119" y="798415"/>
                  </a:lnTo>
                  <a:lnTo>
                    <a:pt x="277854" y="785515"/>
                  </a:lnTo>
                  <a:lnTo>
                    <a:pt x="234874" y="767981"/>
                  </a:lnTo>
                  <a:lnTo>
                    <a:pt x="194495" y="746116"/>
                  </a:lnTo>
                  <a:lnTo>
                    <a:pt x="157030" y="720224"/>
                  </a:lnTo>
                  <a:lnTo>
                    <a:pt x="122795" y="690610"/>
                  </a:lnTo>
                  <a:lnTo>
                    <a:pt x="92104" y="657575"/>
                  </a:lnTo>
                  <a:lnTo>
                    <a:pt x="65272" y="621424"/>
                  </a:lnTo>
                  <a:lnTo>
                    <a:pt x="42613" y="582460"/>
                  </a:lnTo>
                  <a:lnTo>
                    <a:pt x="24441" y="540988"/>
                  </a:lnTo>
                  <a:lnTo>
                    <a:pt x="11072" y="497309"/>
                  </a:lnTo>
                  <a:lnTo>
                    <a:pt x="2820" y="451729"/>
                  </a:lnTo>
                  <a:lnTo>
                    <a:pt x="0" y="404549"/>
                  </a:lnTo>
                  <a:lnTo>
                    <a:pt x="2820" y="357370"/>
                  </a:lnTo>
                  <a:lnTo>
                    <a:pt x="11072" y="311790"/>
                  </a:lnTo>
                  <a:lnTo>
                    <a:pt x="24441" y="268111"/>
                  </a:lnTo>
                  <a:lnTo>
                    <a:pt x="42613" y="226639"/>
                  </a:lnTo>
                  <a:lnTo>
                    <a:pt x="65272" y="187675"/>
                  </a:lnTo>
                  <a:lnTo>
                    <a:pt x="92104" y="151524"/>
                  </a:lnTo>
                  <a:lnTo>
                    <a:pt x="122795" y="118489"/>
                  </a:lnTo>
                  <a:lnTo>
                    <a:pt x="157030" y="88875"/>
                  </a:lnTo>
                  <a:lnTo>
                    <a:pt x="194495" y="62983"/>
                  </a:lnTo>
                  <a:lnTo>
                    <a:pt x="234874" y="41118"/>
                  </a:lnTo>
                  <a:lnTo>
                    <a:pt x="277854" y="23584"/>
                  </a:lnTo>
                  <a:lnTo>
                    <a:pt x="323119" y="10684"/>
                  </a:lnTo>
                  <a:lnTo>
                    <a:pt x="370356" y="2721"/>
                  </a:lnTo>
                  <a:lnTo>
                    <a:pt x="419249" y="0"/>
                  </a:lnTo>
                  <a:lnTo>
                    <a:pt x="466556" y="2582"/>
                  </a:lnTo>
                  <a:lnTo>
                    <a:pt x="512894" y="10219"/>
                  </a:lnTo>
                  <a:lnTo>
                    <a:pt x="557854" y="22747"/>
                  </a:lnTo>
                  <a:lnTo>
                    <a:pt x="601026" y="40002"/>
                  </a:lnTo>
                  <a:lnTo>
                    <a:pt x="641998" y="61820"/>
                  </a:lnTo>
                  <a:lnTo>
                    <a:pt x="680361" y="88037"/>
                  </a:lnTo>
                  <a:lnTo>
                    <a:pt x="715704" y="118489"/>
                  </a:lnTo>
                  <a:lnTo>
                    <a:pt x="752100" y="158571"/>
                  </a:lnTo>
                  <a:lnTo>
                    <a:pt x="782484" y="202529"/>
                  </a:lnTo>
                  <a:lnTo>
                    <a:pt x="806586" y="249735"/>
                  </a:lnTo>
                  <a:lnTo>
                    <a:pt x="824136" y="299559"/>
                  </a:lnTo>
                  <a:lnTo>
                    <a:pt x="834864" y="351374"/>
                  </a:lnTo>
                  <a:lnTo>
                    <a:pt x="838499" y="404549"/>
                  </a:lnTo>
                  <a:lnTo>
                    <a:pt x="835679" y="451729"/>
                  </a:lnTo>
                  <a:lnTo>
                    <a:pt x="827427" y="497309"/>
                  </a:lnTo>
                  <a:lnTo>
                    <a:pt x="814058" y="540988"/>
                  </a:lnTo>
                  <a:lnTo>
                    <a:pt x="795886" y="582460"/>
                  </a:lnTo>
                  <a:lnTo>
                    <a:pt x="773227" y="621424"/>
                  </a:lnTo>
                  <a:lnTo>
                    <a:pt x="746395" y="657575"/>
                  </a:lnTo>
                  <a:lnTo>
                    <a:pt x="715704" y="690610"/>
                  </a:lnTo>
                  <a:lnTo>
                    <a:pt x="681469" y="720224"/>
                  </a:lnTo>
                  <a:lnTo>
                    <a:pt x="644004" y="746116"/>
                  </a:lnTo>
                  <a:lnTo>
                    <a:pt x="603625" y="767981"/>
                  </a:lnTo>
                  <a:lnTo>
                    <a:pt x="560645" y="785515"/>
                  </a:lnTo>
                  <a:lnTo>
                    <a:pt x="515380" y="798415"/>
                  </a:lnTo>
                  <a:lnTo>
                    <a:pt x="468143" y="806378"/>
                  </a:lnTo>
                  <a:lnTo>
                    <a:pt x="419249" y="809099"/>
                  </a:lnTo>
                  <a:close/>
                </a:path>
              </a:pathLst>
            </a:custGeom>
            <a:solidFill>
              <a:srgbClr val="E6B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360362" y="3441653"/>
              <a:ext cx="838835" cy="809625"/>
            </a:xfrm>
            <a:custGeom>
              <a:avLst/>
              <a:gdLst/>
              <a:ahLst/>
              <a:cxnLst/>
              <a:rect l="l" t="t" r="r" b="b"/>
              <a:pathLst>
                <a:path w="838834" h="809625">
                  <a:moveTo>
                    <a:pt x="0" y="404549"/>
                  </a:moveTo>
                  <a:lnTo>
                    <a:pt x="2820" y="357370"/>
                  </a:lnTo>
                  <a:lnTo>
                    <a:pt x="11072" y="311790"/>
                  </a:lnTo>
                  <a:lnTo>
                    <a:pt x="24441" y="268111"/>
                  </a:lnTo>
                  <a:lnTo>
                    <a:pt x="42613" y="226639"/>
                  </a:lnTo>
                  <a:lnTo>
                    <a:pt x="65272" y="187675"/>
                  </a:lnTo>
                  <a:lnTo>
                    <a:pt x="92104" y="151524"/>
                  </a:lnTo>
                  <a:lnTo>
                    <a:pt x="122795" y="118489"/>
                  </a:lnTo>
                  <a:lnTo>
                    <a:pt x="157030" y="88875"/>
                  </a:lnTo>
                  <a:lnTo>
                    <a:pt x="194495" y="62983"/>
                  </a:lnTo>
                  <a:lnTo>
                    <a:pt x="234874" y="41118"/>
                  </a:lnTo>
                  <a:lnTo>
                    <a:pt x="277854" y="23584"/>
                  </a:lnTo>
                  <a:lnTo>
                    <a:pt x="323119" y="10684"/>
                  </a:lnTo>
                  <a:lnTo>
                    <a:pt x="370356" y="2721"/>
                  </a:lnTo>
                  <a:lnTo>
                    <a:pt x="419249" y="0"/>
                  </a:lnTo>
                  <a:lnTo>
                    <a:pt x="466556" y="2582"/>
                  </a:lnTo>
                  <a:lnTo>
                    <a:pt x="512894" y="10219"/>
                  </a:lnTo>
                  <a:lnTo>
                    <a:pt x="557854" y="22747"/>
                  </a:lnTo>
                  <a:lnTo>
                    <a:pt x="601026" y="40002"/>
                  </a:lnTo>
                  <a:lnTo>
                    <a:pt x="641998" y="61820"/>
                  </a:lnTo>
                  <a:lnTo>
                    <a:pt x="680361" y="88037"/>
                  </a:lnTo>
                  <a:lnTo>
                    <a:pt x="715704" y="118489"/>
                  </a:lnTo>
                  <a:lnTo>
                    <a:pt x="752100" y="158571"/>
                  </a:lnTo>
                  <a:lnTo>
                    <a:pt x="782484" y="202529"/>
                  </a:lnTo>
                  <a:lnTo>
                    <a:pt x="806586" y="249735"/>
                  </a:lnTo>
                  <a:lnTo>
                    <a:pt x="824136" y="299559"/>
                  </a:lnTo>
                  <a:lnTo>
                    <a:pt x="834864" y="351374"/>
                  </a:lnTo>
                  <a:lnTo>
                    <a:pt x="838499" y="404549"/>
                  </a:lnTo>
                  <a:lnTo>
                    <a:pt x="835679" y="451729"/>
                  </a:lnTo>
                  <a:lnTo>
                    <a:pt x="827427" y="497309"/>
                  </a:lnTo>
                  <a:lnTo>
                    <a:pt x="814058" y="540988"/>
                  </a:lnTo>
                  <a:lnTo>
                    <a:pt x="795886" y="582460"/>
                  </a:lnTo>
                  <a:lnTo>
                    <a:pt x="773227" y="621424"/>
                  </a:lnTo>
                  <a:lnTo>
                    <a:pt x="746395" y="657575"/>
                  </a:lnTo>
                  <a:lnTo>
                    <a:pt x="715704" y="690610"/>
                  </a:lnTo>
                  <a:lnTo>
                    <a:pt x="681469" y="720224"/>
                  </a:lnTo>
                  <a:lnTo>
                    <a:pt x="644004" y="746116"/>
                  </a:lnTo>
                  <a:lnTo>
                    <a:pt x="603625" y="767981"/>
                  </a:lnTo>
                  <a:lnTo>
                    <a:pt x="560645" y="785515"/>
                  </a:lnTo>
                  <a:lnTo>
                    <a:pt x="515380" y="798415"/>
                  </a:lnTo>
                  <a:lnTo>
                    <a:pt x="468143" y="806378"/>
                  </a:lnTo>
                  <a:lnTo>
                    <a:pt x="419249" y="809099"/>
                  </a:lnTo>
                  <a:lnTo>
                    <a:pt x="370356" y="806378"/>
                  </a:lnTo>
                  <a:lnTo>
                    <a:pt x="323119" y="798415"/>
                  </a:lnTo>
                  <a:lnTo>
                    <a:pt x="277854" y="785515"/>
                  </a:lnTo>
                  <a:lnTo>
                    <a:pt x="234874" y="767981"/>
                  </a:lnTo>
                  <a:lnTo>
                    <a:pt x="194495" y="746116"/>
                  </a:lnTo>
                  <a:lnTo>
                    <a:pt x="157030" y="720224"/>
                  </a:lnTo>
                  <a:lnTo>
                    <a:pt x="122795" y="690610"/>
                  </a:lnTo>
                  <a:lnTo>
                    <a:pt x="92104" y="657575"/>
                  </a:lnTo>
                  <a:lnTo>
                    <a:pt x="65272" y="621424"/>
                  </a:lnTo>
                  <a:lnTo>
                    <a:pt x="42613" y="582460"/>
                  </a:lnTo>
                  <a:lnTo>
                    <a:pt x="24441" y="540988"/>
                  </a:lnTo>
                  <a:lnTo>
                    <a:pt x="11072" y="497309"/>
                  </a:lnTo>
                  <a:lnTo>
                    <a:pt x="2820" y="451729"/>
                  </a:lnTo>
                  <a:lnTo>
                    <a:pt x="0" y="404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874074" y="1701145"/>
            <a:ext cx="4660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Arial"/>
                <a:cs typeface="Arial"/>
              </a:rPr>
              <a:t>Loss: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74074" y="2026265"/>
            <a:ext cx="204343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Función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pérdida</a:t>
            </a:r>
            <a:r>
              <a:rPr sz="1300" spc="-6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que </a:t>
            </a:r>
            <a:r>
              <a:rPr sz="1300" dirty="0">
                <a:latin typeface="Arial MT"/>
                <a:cs typeface="Arial MT"/>
              </a:rPr>
              <a:t>evalùa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diferencia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entre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el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74074" y="2511151"/>
            <a:ext cx="1245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valor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esperado</a:t>
            </a:r>
            <a:r>
              <a:rPr sz="1300" spc="-75" dirty="0"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093558" y="2637093"/>
            <a:ext cx="2565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362915" y="2523851"/>
            <a:ext cx="685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y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valor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48674" y="2724511"/>
            <a:ext cx="1756410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0"/>
              </a:spcBef>
            </a:pPr>
            <a:r>
              <a:rPr sz="1300" dirty="0">
                <a:latin typeface="Arial MT"/>
                <a:cs typeface="Arial MT"/>
              </a:rPr>
              <a:t>obtenido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</a:t>
            </a:r>
            <a:r>
              <a:rPr sz="1300" spc="-85" dirty="0"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595959"/>
                </a:solidFill>
                <a:latin typeface="Arial MT"/>
                <a:cs typeface="Arial MT"/>
              </a:rPr>
              <a:t>ŷ</a:t>
            </a:r>
            <a:r>
              <a:rPr sz="1350" spc="-89" baseline="-3395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endParaRPr sz="1350" baseline="-3395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sz="1300" dirty="0">
                <a:latin typeface="Arial MT"/>
                <a:cs typeface="Arial MT"/>
              </a:rPr>
              <a:t>Ej.: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MSE</a:t>
            </a:r>
            <a:r>
              <a:rPr sz="1400" i="1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sz="1350" baseline="-3395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sz="1350" spc="195" baseline="-339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,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595959"/>
                </a:solidFill>
                <a:latin typeface="Arial MT"/>
                <a:cs typeface="Arial MT"/>
              </a:rPr>
              <a:t>ŷ</a:t>
            </a:r>
            <a:r>
              <a:rPr sz="1350" spc="-187" baseline="-3395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sz="1350" spc="195" baseline="-339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i="1" spc="-50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486749" y="3705700"/>
            <a:ext cx="517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Loss</a:t>
            </a:r>
            <a:r>
              <a:rPr sz="1350" i="1" spc="-15" baseline="-33950" dirty="0">
                <a:latin typeface="Arial"/>
                <a:cs typeface="Arial"/>
              </a:rPr>
              <a:t>d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 rot="20400000">
            <a:off x="6090161" y="6111341"/>
            <a:ext cx="161627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dirty="0">
                <a:latin typeface="Arial MT"/>
                <a:cs typeface="Arial MT"/>
              </a:rPr>
              <a:t>Actualizar</a:t>
            </a:r>
            <a:r>
              <a:rPr sz="1300" spc="-80" dirty="0">
                <a:latin typeface="Arial MT"/>
                <a:cs typeface="Arial MT"/>
              </a:rPr>
              <a:t> </a:t>
            </a:r>
            <a:r>
              <a:rPr sz="1950" spc="-15" baseline="2136" dirty="0">
                <a:latin typeface="Arial MT"/>
                <a:cs typeface="Arial MT"/>
              </a:rPr>
              <a:t>parámetros</a:t>
            </a:r>
            <a:endParaRPr sz="1950" baseline="2136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633050" y="67944"/>
            <a:ext cx="11296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ENTRENAMIENTO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80032" y="5386769"/>
            <a:ext cx="5547360" cy="1209675"/>
            <a:chOff x="1780032" y="5386769"/>
            <a:chExt cx="5547360" cy="1209675"/>
          </a:xfrm>
        </p:grpSpPr>
        <p:sp>
          <p:nvSpPr>
            <p:cNvPr id="5" name="object 5"/>
            <p:cNvSpPr/>
            <p:nvPr/>
          </p:nvSpPr>
          <p:spPr>
            <a:xfrm>
              <a:off x="1780032" y="6242303"/>
              <a:ext cx="5547360" cy="353695"/>
            </a:xfrm>
            <a:custGeom>
              <a:avLst/>
              <a:gdLst/>
              <a:ahLst/>
              <a:cxnLst/>
              <a:rect l="l" t="t" r="r" b="b"/>
              <a:pathLst>
                <a:path w="5547359" h="353695">
                  <a:moveTo>
                    <a:pt x="5547299" y="353699"/>
                  </a:moveTo>
                  <a:lnTo>
                    <a:pt x="0" y="353699"/>
                  </a:lnTo>
                  <a:lnTo>
                    <a:pt x="0" y="0"/>
                  </a:lnTo>
                  <a:lnTo>
                    <a:pt x="5547299" y="0"/>
                  </a:lnTo>
                  <a:lnTo>
                    <a:pt x="5547299" y="3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0" y="5386769"/>
              <a:ext cx="1624120" cy="85553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 rot="20340000">
            <a:off x="5335259" y="6257798"/>
            <a:ext cx="746203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spc="-10" dirty="0">
                <a:latin typeface="Arial MT"/>
                <a:cs typeface="Arial MT"/>
              </a:rPr>
              <a:t>Backward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43877" y="1985898"/>
            <a:ext cx="5071745" cy="3553460"/>
            <a:chOff x="1743877" y="1985898"/>
            <a:chExt cx="5071745" cy="3553460"/>
          </a:xfrm>
        </p:grpSpPr>
        <p:sp>
          <p:nvSpPr>
            <p:cNvPr id="9" name="object 9"/>
            <p:cNvSpPr/>
            <p:nvPr/>
          </p:nvSpPr>
          <p:spPr>
            <a:xfrm>
              <a:off x="2249040" y="2198276"/>
              <a:ext cx="4552315" cy="3326765"/>
            </a:xfrm>
            <a:custGeom>
              <a:avLst/>
              <a:gdLst/>
              <a:ahLst/>
              <a:cxnLst/>
              <a:rect l="l" t="t" r="r" b="b"/>
              <a:pathLst>
                <a:path w="4552315" h="3326765">
                  <a:moveTo>
                    <a:pt x="2678733" y="266549"/>
                  </a:moveTo>
                  <a:lnTo>
                    <a:pt x="2683295" y="218637"/>
                  </a:lnTo>
                  <a:lnTo>
                    <a:pt x="2696450" y="173542"/>
                  </a:lnTo>
                  <a:lnTo>
                    <a:pt x="2717398" y="132017"/>
                  </a:lnTo>
                  <a:lnTo>
                    <a:pt x="2745338" y="94815"/>
                  </a:lnTo>
                  <a:lnTo>
                    <a:pt x="2779471" y="62689"/>
                  </a:lnTo>
                  <a:lnTo>
                    <a:pt x="2818996" y="36391"/>
                  </a:lnTo>
                  <a:lnTo>
                    <a:pt x="2863115" y="16676"/>
                  </a:lnTo>
                  <a:lnTo>
                    <a:pt x="2911027" y="4294"/>
                  </a:lnTo>
                  <a:lnTo>
                    <a:pt x="2961933" y="0"/>
                  </a:lnTo>
                  <a:lnTo>
                    <a:pt x="3017440" y="5169"/>
                  </a:lnTo>
                  <a:lnTo>
                    <a:pt x="3070309" y="20289"/>
                  </a:lnTo>
                  <a:lnTo>
                    <a:pt x="3119052" y="44783"/>
                  </a:lnTo>
                  <a:lnTo>
                    <a:pt x="3162185" y="78070"/>
                  </a:lnTo>
                  <a:lnTo>
                    <a:pt x="3197552" y="118667"/>
                  </a:lnTo>
                  <a:lnTo>
                    <a:pt x="3223575" y="164545"/>
                  </a:lnTo>
                  <a:lnTo>
                    <a:pt x="3239641" y="214305"/>
                  </a:lnTo>
                  <a:lnTo>
                    <a:pt x="3245133" y="266549"/>
                  </a:lnTo>
                  <a:lnTo>
                    <a:pt x="3240570" y="314462"/>
                  </a:lnTo>
                  <a:lnTo>
                    <a:pt x="3227415" y="359557"/>
                  </a:lnTo>
                  <a:lnTo>
                    <a:pt x="3206468" y="401082"/>
                  </a:lnTo>
                  <a:lnTo>
                    <a:pt x="3178528" y="438284"/>
                  </a:lnTo>
                  <a:lnTo>
                    <a:pt x="3144395" y="470410"/>
                  </a:lnTo>
                  <a:lnTo>
                    <a:pt x="3104869" y="496708"/>
                  </a:lnTo>
                  <a:lnTo>
                    <a:pt x="3060750" y="516423"/>
                  </a:lnTo>
                  <a:lnTo>
                    <a:pt x="3012838" y="528805"/>
                  </a:lnTo>
                  <a:lnTo>
                    <a:pt x="2961933" y="533099"/>
                  </a:lnTo>
                  <a:lnTo>
                    <a:pt x="2911027" y="528805"/>
                  </a:lnTo>
                  <a:lnTo>
                    <a:pt x="2863115" y="516423"/>
                  </a:lnTo>
                  <a:lnTo>
                    <a:pt x="2818996" y="496708"/>
                  </a:lnTo>
                  <a:lnTo>
                    <a:pt x="2779471" y="470410"/>
                  </a:lnTo>
                  <a:lnTo>
                    <a:pt x="2745338" y="438284"/>
                  </a:lnTo>
                  <a:lnTo>
                    <a:pt x="2717398" y="401082"/>
                  </a:lnTo>
                  <a:lnTo>
                    <a:pt x="2696450" y="359557"/>
                  </a:lnTo>
                  <a:lnTo>
                    <a:pt x="2683295" y="314462"/>
                  </a:lnTo>
                  <a:lnTo>
                    <a:pt x="2678733" y="266549"/>
                  </a:lnTo>
                  <a:close/>
                </a:path>
                <a:path w="4552315" h="3326765">
                  <a:moveTo>
                    <a:pt x="2678733" y="1637740"/>
                  </a:moveTo>
                  <a:lnTo>
                    <a:pt x="2683295" y="1589828"/>
                  </a:lnTo>
                  <a:lnTo>
                    <a:pt x="2696450" y="1544733"/>
                  </a:lnTo>
                  <a:lnTo>
                    <a:pt x="2717398" y="1503208"/>
                  </a:lnTo>
                  <a:lnTo>
                    <a:pt x="2745338" y="1466006"/>
                  </a:lnTo>
                  <a:lnTo>
                    <a:pt x="2779471" y="1433880"/>
                  </a:lnTo>
                  <a:lnTo>
                    <a:pt x="2818996" y="1407582"/>
                  </a:lnTo>
                  <a:lnTo>
                    <a:pt x="2863115" y="1387867"/>
                  </a:lnTo>
                  <a:lnTo>
                    <a:pt x="2911027" y="1375485"/>
                  </a:lnTo>
                  <a:lnTo>
                    <a:pt x="2961933" y="1371190"/>
                  </a:lnTo>
                  <a:lnTo>
                    <a:pt x="3017440" y="1376360"/>
                  </a:lnTo>
                  <a:lnTo>
                    <a:pt x="3070309" y="1391480"/>
                  </a:lnTo>
                  <a:lnTo>
                    <a:pt x="3119052" y="1415974"/>
                  </a:lnTo>
                  <a:lnTo>
                    <a:pt x="3162185" y="1449261"/>
                  </a:lnTo>
                  <a:lnTo>
                    <a:pt x="3197552" y="1489859"/>
                  </a:lnTo>
                  <a:lnTo>
                    <a:pt x="3223575" y="1535736"/>
                  </a:lnTo>
                  <a:lnTo>
                    <a:pt x="3239641" y="1585496"/>
                  </a:lnTo>
                  <a:lnTo>
                    <a:pt x="3245133" y="1637740"/>
                  </a:lnTo>
                  <a:lnTo>
                    <a:pt x="3240570" y="1685653"/>
                  </a:lnTo>
                  <a:lnTo>
                    <a:pt x="3227415" y="1730749"/>
                  </a:lnTo>
                  <a:lnTo>
                    <a:pt x="3206468" y="1772273"/>
                  </a:lnTo>
                  <a:lnTo>
                    <a:pt x="3178528" y="1809475"/>
                  </a:lnTo>
                  <a:lnTo>
                    <a:pt x="3144395" y="1841601"/>
                  </a:lnTo>
                  <a:lnTo>
                    <a:pt x="3104869" y="1867899"/>
                  </a:lnTo>
                  <a:lnTo>
                    <a:pt x="3060750" y="1887614"/>
                  </a:lnTo>
                  <a:lnTo>
                    <a:pt x="3012838" y="1899996"/>
                  </a:lnTo>
                  <a:lnTo>
                    <a:pt x="2961933" y="1904290"/>
                  </a:lnTo>
                  <a:lnTo>
                    <a:pt x="2911027" y="1899996"/>
                  </a:lnTo>
                  <a:lnTo>
                    <a:pt x="2863115" y="1887614"/>
                  </a:lnTo>
                  <a:lnTo>
                    <a:pt x="2818996" y="1867899"/>
                  </a:lnTo>
                  <a:lnTo>
                    <a:pt x="2779471" y="1841601"/>
                  </a:lnTo>
                  <a:lnTo>
                    <a:pt x="2745338" y="1809475"/>
                  </a:lnTo>
                  <a:lnTo>
                    <a:pt x="2717398" y="1772273"/>
                  </a:lnTo>
                  <a:lnTo>
                    <a:pt x="2696450" y="1730749"/>
                  </a:lnTo>
                  <a:lnTo>
                    <a:pt x="2683295" y="1685653"/>
                  </a:lnTo>
                  <a:lnTo>
                    <a:pt x="2678733" y="1637740"/>
                  </a:lnTo>
                  <a:close/>
                </a:path>
                <a:path w="4552315" h="3326765">
                  <a:moveTo>
                    <a:pt x="3985551" y="1637740"/>
                  </a:moveTo>
                  <a:lnTo>
                    <a:pt x="3990114" y="1589828"/>
                  </a:lnTo>
                  <a:lnTo>
                    <a:pt x="4003269" y="1544733"/>
                  </a:lnTo>
                  <a:lnTo>
                    <a:pt x="4024217" y="1503208"/>
                  </a:lnTo>
                  <a:lnTo>
                    <a:pt x="4052157" y="1466006"/>
                  </a:lnTo>
                  <a:lnTo>
                    <a:pt x="4086289" y="1433880"/>
                  </a:lnTo>
                  <a:lnTo>
                    <a:pt x="4125815" y="1407582"/>
                  </a:lnTo>
                  <a:lnTo>
                    <a:pt x="4169934" y="1387867"/>
                  </a:lnTo>
                  <a:lnTo>
                    <a:pt x="4217846" y="1375485"/>
                  </a:lnTo>
                  <a:lnTo>
                    <a:pt x="4268751" y="1371190"/>
                  </a:lnTo>
                  <a:lnTo>
                    <a:pt x="4324259" y="1376360"/>
                  </a:lnTo>
                  <a:lnTo>
                    <a:pt x="4377127" y="1391480"/>
                  </a:lnTo>
                  <a:lnTo>
                    <a:pt x="4425871" y="1415974"/>
                  </a:lnTo>
                  <a:lnTo>
                    <a:pt x="4469004" y="1449261"/>
                  </a:lnTo>
                  <a:lnTo>
                    <a:pt x="4504371" y="1489859"/>
                  </a:lnTo>
                  <a:lnTo>
                    <a:pt x="4530394" y="1535736"/>
                  </a:lnTo>
                  <a:lnTo>
                    <a:pt x="4546460" y="1585496"/>
                  </a:lnTo>
                  <a:lnTo>
                    <a:pt x="4551952" y="1637740"/>
                  </a:lnTo>
                  <a:lnTo>
                    <a:pt x="4547389" y="1685653"/>
                  </a:lnTo>
                  <a:lnTo>
                    <a:pt x="4534234" y="1730749"/>
                  </a:lnTo>
                  <a:lnTo>
                    <a:pt x="4513287" y="1772273"/>
                  </a:lnTo>
                  <a:lnTo>
                    <a:pt x="4485347" y="1809475"/>
                  </a:lnTo>
                  <a:lnTo>
                    <a:pt x="4451214" y="1841601"/>
                  </a:lnTo>
                  <a:lnTo>
                    <a:pt x="4411688" y="1867899"/>
                  </a:lnTo>
                  <a:lnTo>
                    <a:pt x="4367569" y="1887614"/>
                  </a:lnTo>
                  <a:lnTo>
                    <a:pt x="4319657" y="1899996"/>
                  </a:lnTo>
                  <a:lnTo>
                    <a:pt x="4268751" y="1904290"/>
                  </a:lnTo>
                  <a:lnTo>
                    <a:pt x="4217846" y="1899996"/>
                  </a:lnTo>
                  <a:lnTo>
                    <a:pt x="4169934" y="1887614"/>
                  </a:lnTo>
                  <a:lnTo>
                    <a:pt x="4125815" y="1867899"/>
                  </a:lnTo>
                  <a:lnTo>
                    <a:pt x="4086289" y="1841601"/>
                  </a:lnTo>
                  <a:lnTo>
                    <a:pt x="4052157" y="1809475"/>
                  </a:lnTo>
                  <a:lnTo>
                    <a:pt x="4024217" y="1772273"/>
                  </a:lnTo>
                  <a:lnTo>
                    <a:pt x="4003269" y="1730749"/>
                  </a:lnTo>
                  <a:lnTo>
                    <a:pt x="3990114" y="1685653"/>
                  </a:lnTo>
                  <a:lnTo>
                    <a:pt x="3985551" y="1637740"/>
                  </a:lnTo>
                  <a:close/>
                </a:path>
                <a:path w="4552315" h="3326765">
                  <a:moveTo>
                    <a:pt x="1096143" y="2526678"/>
                  </a:moveTo>
                  <a:lnTo>
                    <a:pt x="1100705" y="2478765"/>
                  </a:lnTo>
                  <a:lnTo>
                    <a:pt x="1113860" y="2433670"/>
                  </a:lnTo>
                  <a:lnTo>
                    <a:pt x="1134808" y="2392145"/>
                  </a:lnTo>
                  <a:lnTo>
                    <a:pt x="1162748" y="2354943"/>
                  </a:lnTo>
                  <a:lnTo>
                    <a:pt x="1196881" y="2322817"/>
                  </a:lnTo>
                  <a:lnTo>
                    <a:pt x="1236406" y="2296520"/>
                  </a:lnTo>
                  <a:lnTo>
                    <a:pt x="1280525" y="2276804"/>
                  </a:lnTo>
                  <a:lnTo>
                    <a:pt x="1328437" y="2264422"/>
                  </a:lnTo>
                  <a:lnTo>
                    <a:pt x="1379343" y="2260128"/>
                  </a:lnTo>
                  <a:lnTo>
                    <a:pt x="1434850" y="2265297"/>
                  </a:lnTo>
                  <a:lnTo>
                    <a:pt x="1487719" y="2280418"/>
                  </a:lnTo>
                  <a:lnTo>
                    <a:pt x="1536462" y="2304912"/>
                  </a:lnTo>
                  <a:lnTo>
                    <a:pt x="1579595" y="2338199"/>
                  </a:lnTo>
                  <a:lnTo>
                    <a:pt x="1614962" y="2378796"/>
                  </a:lnTo>
                  <a:lnTo>
                    <a:pt x="1640985" y="2424674"/>
                  </a:lnTo>
                  <a:lnTo>
                    <a:pt x="1657051" y="2474434"/>
                  </a:lnTo>
                  <a:lnTo>
                    <a:pt x="1662543" y="2526678"/>
                  </a:lnTo>
                  <a:lnTo>
                    <a:pt x="1657980" y="2574591"/>
                  </a:lnTo>
                  <a:lnTo>
                    <a:pt x="1644825" y="2619686"/>
                  </a:lnTo>
                  <a:lnTo>
                    <a:pt x="1623878" y="2661211"/>
                  </a:lnTo>
                  <a:lnTo>
                    <a:pt x="1595938" y="2698413"/>
                  </a:lnTo>
                  <a:lnTo>
                    <a:pt x="1561805" y="2730539"/>
                  </a:lnTo>
                  <a:lnTo>
                    <a:pt x="1522279" y="2756836"/>
                  </a:lnTo>
                  <a:lnTo>
                    <a:pt x="1478160" y="2776552"/>
                  </a:lnTo>
                  <a:lnTo>
                    <a:pt x="1430248" y="2788934"/>
                  </a:lnTo>
                  <a:lnTo>
                    <a:pt x="1379343" y="2793228"/>
                  </a:lnTo>
                  <a:lnTo>
                    <a:pt x="1328437" y="2788934"/>
                  </a:lnTo>
                  <a:lnTo>
                    <a:pt x="1280525" y="2776552"/>
                  </a:lnTo>
                  <a:lnTo>
                    <a:pt x="1236406" y="2756836"/>
                  </a:lnTo>
                  <a:lnTo>
                    <a:pt x="1196881" y="2730539"/>
                  </a:lnTo>
                  <a:lnTo>
                    <a:pt x="1162748" y="2698413"/>
                  </a:lnTo>
                  <a:lnTo>
                    <a:pt x="1134808" y="2661211"/>
                  </a:lnTo>
                  <a:lnTo>
                    <a:pt x="1113860" y="2619686"/>
                  </a:lnTo>
                  <a:lnTo>
                    <a:pt x="1100705" y="2574591"/>
                  </a:lnTo>
                  <a:lnTo>
                    <a:pt x="1096143" y="2526678"/>
                  </a:lnTo>
                  <a:close/>
                </a:path>
                <a:path w="4552315" h="3326765">
                  <a:moveTo>
                    <a:pt x="1013212" y="884404"/>
                  </a:moveTo>
                  <a:lnTo>
                    <a:pt x="1017775" y="836492"/>
                  </a:lnTo>
                  <a:lnTo>
                    <a:pt x="1030930" y="791396"/>
                  </a:lnTo>
                  <a:lnTo>
                    <a:pt x="1051877" y="749871"/>
                  </a:lnTo>
                  <a:lnTo>
                    <a:pt x="1079817" y="712669"/>
                  </a:lnTo>
                  <a:lnTo>
                    <a:pt x="1113950" y="680543"/>
                  </a:lnTo>
                  <a:lnTo>
                    <a:pt x="1153476" y="654246"/>
                  </a:lnTo>
                  <a:lnTo>
                    <a:pt x="1197595" y="634530"/>
                  </a:lnTo>
                  <a:lnTo>
                    <a:pt x="1245507" y="622149"/>
                  </a:lnTo>
                  <a:lnTo>
                    <a:pt x="1296412" y="617854"/>
                  </a:lnTo>
                  <a:lnTo>
                    <a:pt x="1351920" y="623023"/>
                  </a:lnTo>
                  <a:lnTo>
                    <a:pt x="1404788" y="638144"/>
                  </a:lnTo>
                  <a:lnTo>
                    <a:pt x="1453532" y="662638"/>
                  </a:lnTo>
                  <a:lnTo>
                    <a:pt x="1496665" y="695925"/>
                  </a:lnTo>
                  <a:lnTo>
                    <a:pt x="1532031" y="736522"/>
                  </a:lnTo>
                  <a:lnTo>
                    <a:pt x="1558055" y="782400"/>
                  </a:lnTo>
                  <a:lnTo>
                    <a:pt x="1574120" y="832160"/>
                  </a:lnTo>
                  <a:lnTo>
                    <a:pt x="1579612" y="884404"/>
                  </a:lnTo>
                  <a:lnTo>
                    <a:pt x="1575050" y="932317"/>
                  </a:lnTo>
                  <a:lnTo>
                    <a:pt x="1561895" y="977412"/>
                  </a:lnTo>
                  <a:lnTo>
                    <a:pt x="1540947" y="1018937"/>
                  </a:lnTo>
                  <a:lnTo>
                    <a:pt x="1513007" y="1056139"/>
                  </a:lnTo>
                  <a:lnTo>
                    <a:pt x="1478874" y="1088265"/>
                  </a:lnTo>
                  <a:lnTo>
                    <a:pt x="1439349" y="1114562"/>
                  </a:lnTo>
                  <a:lnTo>
                    <a:pt x="1395230" y="1134278"/>
                  </a:lnTo>
                  <a:lnTo>
                    <a:pt x="1347318" y="1146660"/>
                  </a:lnTo>
                  <a:lnTo>
                    <a:pt x="1296412" y="1150954"/>
                  </a:lnTo>
                  <a:lnTo>
                    <a:pt x="1245507" y="1146660"/>
                  </a:lnTo>
                  <a:lnTo>
                    <a:pt x="1197595" y="1134278"/>
                  </a:lnTo>
                  <a:lnTo>
                    <a:pt x="1153476" y="1114562"/>
                  </a:lnTo>
                  <a:lnTo>
                    <a:pt x="1113950" y="1088265"/>
                  </a:lnTo>
                  <a:lnTo>
                    <a:pt x="1079817" y="1056139"/>
                  </a:lnTo>
                  <a:lnTo>
                    <a:pt x="1051877" y="1018937"/>
                  </a:lnTo>
                  <a:lnTo>
                    <a:pt x="1030930" y="977412"/>
                  </a:lnTo>
                  <a:lnTo>
                    <a:pt x="1017775" y="932317"/>
                  </a:lnTo>
                  <a:lnTo>
                    <a:pt x="1013212" y="884404"/>
                  </a:lnTo>
                  <a:close/>
                </a:path>
                <a:path w="4552315" h="3326765">
                  <a:moveTo>
                    <a:pt x="0" y="1637740"/>
                  </a:moveTo>
                  <a:lnTo>
                    <a:pt x="4562" y="1589828"/>
                  </a:lnTo>
                  <a:lnTo>
                    <a:pt x="17717" y="1544733"/>
                  </a:lnTo>
                  <a:lnTo>
                    <a:pt x="38665" y="1503208"/>
                  </a:lnTo>
                  <a:lnTo>
                    <a:pt x="66605" y="1466006"/>
                  </a:lnTo>
                  <a:lnTo>
                    <a:pt x="100737" y="1433880"/>
                  </a:lnTo>
                  <a:lnTo>
                    <a:pt x="140263" y="1407582"/>
                  </a:lnTo>
                  <a:lnTo>
                    <a:pt x="184382" y="1387867"/>
                  </a:lnTo>
                  <a:lnTo>
                    <a:pt x="232294" y="1375485"/>
                  </a:lnTo>
                  <a:lnTo>
                    <a:pt x="283199" y="1371190"/>
                  </a:lnTo>
                  <a:lnTo>
                    <a:pt x="338707" y="1376360"/>
                  </a:lnTo>
                  <a:lnTo>
                    <a:pt x="391575" y="1391480"/>
                  </a:lnTo>
                  <a:lnTo>
                    <a:pt x="440319" y="1415974"/>
                  </a:lnTo>
                  <a:lnTo>
                    <a:pt x="483452" y="1449261"/>
                  </a:lnTo>
                  <a:lnTo>
                    <a:pt x="518818" y="1489859"/>
                  </a:lnTo>
                  <a:lnTo>
                    <a:pt x="544842" y="1535736"/>
                  </a:lnTo>
                  <a:lnTo>
                    <a:pt x="560908" y="1585496"/>
                  </a:lnTo>
                  <a:lnTo>
                    <a:pt x="566399" y="1637740"/>
                  </a:lnTo>
                  <a:lnTo>
                    <a:pt x="561837" y="1685653"/>
                  </a:lnTo>
                  <a:lnTo>
                    <a:pt x="548682" y="1730749"/>
                  </a:lnTo>
                  <a:lnTo>
                    <a:pt x="527734" y="1772273"/>
                  </a:lnTo>
                  <a:lnTo>
                    <a:pt x="499794" y="1809475"/>
                  </a:lnTo>
                  <a:lnTo>
                    <a:pt x="465662" y="1841601"/>
                  </a:lnTo>
                  <a:lnTo>
                    <a:pt x="426136" y="1867899"/>
                  </a:lnTo>
                  <a:lnTo>
                    <a:pt x="382017" y="1887614"/>
                  </a:lnTo>
                  <a:lnTo>
                    <a:pt x="334105" y="1899996"/>
                  </a:lnTo>
                  <a:lnTo>
                    <a:pt x="283199" y="1904290"/>
                  </a:lnTo>
                  <a:lnTo>
                    <a:pt x="232294" y="1899996"/>
                  </a:lnTo>
                  <a:lnTo>
                    <a:pt x="184382" y="1887614"/>
                  </a:lnTo>
                  <a:lnTo>
                    <a:pt x="140263" y="1867899"/>
                  </a:lnTo>
                  <a:lnTo>
                    <a:pt x="100737" y="1841601"/>
                  </a:lnTo>
                  <a:lnTo>
                    <a:pt x="66605" y="1809475"/>
                  </a:lnTo>
                  <a:lnTo>
                    <a:pt x="38665" y="1772273"/>
                  </a:lnTo>
                  <a:lnTo>
                    <a:pt x="17717" y="1730749"/>
                  </a:lnTo>
                  <a:lnTo>
                    <a:pt x="4562" y="1685653"/>
                  </a:lnTo>
                  <a:lnTo>
                    <a:pt x="0" y="1637740"/>
                  </a:lnTo>
                  <a:close/>
                </a:path>
                <a:path w="4552315" h="3326765">
                  <a:moveTo>
                    <a:pt x="2678733" y="3059731"/>
                  </a:moveTo>
                  <a:lnTo>
                    <a:pt x="2683295" y="3011819"/>
                  </a:lnTo>
                  <a:lnTo>
                    <a:pt x="2696450" y="2966723"/>
                  </a:lnTo>
                  <a:lnTo>
                    <a:pt x="2717398" y="2925198"/>
                  </a:lnTo>
                  <a:lnTo>
                    <a:pt x="2745338" y="2887997"/>
                  </a:lnTo>
                  <a:lnTo>
                    <a:pt x="2779471" y="2855871"/>
                  </a:lnTo>
                  <a:lnTo>
                    <a:pt x="2818996" y="2829573"/>
                  </a:lnTo>
                  <a:lnTo>
                    <a:pt x="2863115" y="2809857"/>
                  </a:lnTo>
                  <a:lnTo>
                    <a:pt x="2911027" y="2797476"/>
                  </a:lnTo>
                  <a:lnTo>
                    <a:pt x="2961933" y="2793181"/>
                  </a:lnTo>
                  <a:lnTo>
                    <a:pt x="3017440" y="2798350"/>
                  </a:lnTo>
                  <a:lnTo>
                    <a:pt x="3070309" y="2813471"/>
                  </a:lnTo>
                  <a:lnTo>
                    <a:pt x="3119052" y="2837965"/>
                  </a:lnTo>
                  <a:lnTo>
                    <a:pt x="3162185" y="2871252"/>
                  </a:lnTo>
                  <a:lnTo>
                    <a:pt x="3197552" y="2911849"/>
                  </a:lnTo>
                  <a:lnTo>
                    <a:pt x="3223575" y="2957727"/>
                  </a:lnTo>
                  <a:lnTo>
                    <a:pt x="3239641" y="3007487"/>
                  </a:lnTo>
                  <a:lnTo>
                    <a:pt x="3245133" y="3059731"/>
                  </a:lnTo>
                  <a:lnTo>
                    <a:pt x="3240570" y="3107644"/>
                  </a:lnTo>
                  <a:lnTo>
                    <a:pt x="3227415" y="3152739"/>
                  </a:lnTo>
                  <a:lnTo>
                    <a:pt x="3206468" y="3194264"/>
                  </a:lnTo>
                  <a:lnTo>
                    <a:pt x="3178528" y="3231466"/>
                  </a:lnTo>
                  <a:lnTo>
                    <a:pt x="3144395" y="3263592"/>
                  </a:lnTo>
                  <a:lnTo>
                    <a:pt x="3104869" y="3289889"/>
                  </a:lnTo>
                  <a:lnTo>
                    <a:pt x="3060750" y="3309605"/>
                  </a:lnTo>
                  <a:lnTo>
                    <a:pt x="3012838" y="3321987"/>
                  </a:lnTo>
                  <a:lnTo>
                    <a:pt x="2961933" y="3326281"/>
                  </a:lnTo>
                  <a:lnTo>
                    <a:pt x="2911027" y="3321987"/>
                  </a:lnTo>
                  <a:lnTo>
                    <a:pt x="2863115" y="3309605"/>
                  </a:lnTo>
                  <a:lnTo>
                    <a:pt x="2818996" y="3289889"/>
                  </a:lnTo>
                  <a:lnTo>
                    <a:pt x="2779471" y="3263592"/>
                  </a:lnTo>
                  <a:lnTo>
                    <a:pt x="2745338" y="3231466"/>
                  </a:lnTo>
                  <a:lnTo>
                    <a:pt x="2717398" y="3194264"/>
                  </a:lnTo>
                  <a:lnTo>
                    <a:pt x="2696450" y="3152739"/>
                  </a:lnTo>
                  <a:lnTo>
                    <a:pt x="2683295" y="3107644"/>
                  </a:lnTo>
                  <a:lnTo>
                    <a:pt x="2678733" y="3059731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5440" y="3131874"/>
              <a:ext cx="417830" cy="704215"/>
            </a:xfrm>
            <a:custGeom>
              <a:avLst/>
              <a:gdLst/>
              <a:ahLst/>
              <a:cxnLst/>
              <a:rect l="l" t="t" r="r" b="b"/>
              <a:pathLst>
                <a:path w="417830" h="704214">
                  <a:moveTo>
                    <a:pt x="0" y="704142"/>
                  </a:moveTo>
                  <a:lnTo>
                    <a:pt x="41755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19458" y="3094694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27064" y="45204"/>
                  </a:moveTo>
                  <a:lnTo>
                    <a:pt x="0" y="29155"/>
                  </a:lnTo>
                  <a:lnTo>
                    <a:pt x="35579" y="0"/>
                  </a:lnTo>
                  <a:lnTo>
                    <a:pt x="27064" y="452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19458" y="3094694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27064" y="45204"/>
                  </a:moveTo>
                  <a:lnTo>
                    <a:pt x="35579" y="0"/>
                  </a:lnTo>
                  <a:lnTo>
                    <a:pt x="0" y="29155"/>
                  </a:lnTo>
                  <a:lnTo>
                    <a:pt x="27064" y="452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15440" y="3836017"/>
              <a:ext cx="575310" cy="657860"/>
            </a:xfrm>
            <a:custGeom>
              <a:avLst/>
              <a:gdLst/>
              <a:ahLst/>
              <a:cxnLst/>
              <a:rect l="l" t="t" r="r" b="b"/>
              <a:pathLst>
                <a:path w="575310" h="657860">
                  <a:moveTo>
                    <a:pt x="0" y="0"/>
                  </a:moveTo>
                  <a:lnTo>
                    <a:pt x="574977" y="65747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78575" y="448314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40298" y="42894"/>
                  </a:moveTo>
                  <a:lnTo>
                    <a:pt x="0" y="20713"/>
                  </a:lnTo>
                  <a:lnTo>
                    <a:pt x="23685" y="0"/>
                  </a:lnTo>
                  <a:lnTo>
                    <a:pt x="40298" y="4289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78575" y="4483140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79">
                  <a:moveTo>
                    <a:pt x="0" y="20713"/>
                  </a:moveTo>
                  <a:lnTo>
                    <a:pt x="40298" y="42894"/>
                  </a:lnTo>
                  <a:lnTo>
                    <a:pt x="23685" y="0"/>
                  </a:lnTo>
                  <a:lnTo>
                    <a:pt x="0" y="2071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45705" y="2484411"/>
              <a:ext cx="1128395" cy="410209"/>
            </a:xfrm>
            <a:custGeom>
              <a:avLst/>
              <a:gdLst/>
              <a:ahLst/>
              <a:cxnLst/>
              <a:rect l="l" t="t" r="r" b="b"/>
              <a:pathLst>
                <a:path w="1128395" h="410210">
                  <a:moveTo>
                    <a:pt x="0" y="409790"/>
                  </a:moveTo>
                  <a:lnTo>
                    <a:pt x="1128283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68617" y="246962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741" y="29575"/>
                  </a:moveTo>
                  <a:lnTo>
                    <a:pt x="0" y="0"/>
                  </a:lnTo>
                  <a:lnTo>
                    <a:pt x="45999" y="31"/>
                  </a:lnTo>
                  <a:lnTo>
                    <a:pt x="10741" y="2957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68617" y="246962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10741" y="29575"/>
                  </a:moveTo>
                  <a:lnTo>
                    <a:pt x="45999" y="31"/>
                  </a:lnTo>
                  <a:lnTo>
                    <a:pt x="0" y="0"/>
                  </a:lnTo>
                  <a:lnTo>
                    <a:pt x="10741" y="2957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28720" y="3082638"/>
              <a:ext cx="1130935" cy="540385"/>
            </a:xfrm>
            <a:custGeom>
              <a:avLst/>
              <a:gdLst/>
              <a:ahLst/>
              <a:cxnLst/>
              <a:rect l="l" t="t" r="r" b="b"/>
              <a:pathLst>
                <a:path w="1130935" h="540385">
                  <a:moveTo>
                    <a:pt x="0" y="0"/>
                  </a:moveTo>
                  <a:lnTo>
                    <a:pt x="1130436" y="54025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52372" y="3608699"/>
              <a:ext cx="46355" cy="33020"/>
            </a:xfrm>
            <a:custGeom>
              <a:avLst/>
              <a:gdLst/>
              <a:ahLst/>
              <a:cxnLst/>
              <a:rect l="l" t="t" r="r" b="b"/>
              <a:pathLst>
                <a:path w="46354" h="33020">
                  <a:moveTo>
                    <a:pt x="45784" y="32833"/>
                  </a:moveTo>
                  <a:lnTo>
                    <a:pt x="0" y="28389"/>
                  </a:lnTo>
                  <a:lnTo>
                    <a:pt x="13568" y="0"/>
                  </a:lnTo>
                  <a:lnTo>
                    <a:pt x="45784" y="3283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52372" y="3608699"/>
              <a:ext cx="46355" cy="33020"/>
            </a:xfrm>
            <a:custGeom>
              <a:avLst/>
              <a:gdLst/>
              <a:ahLst/>
              <a:cxnLst/>
              <a:rect l="l" t="t" r="r" b="b"/>
              <a:pathLst>
                <a:path w="46354" h="33020">
                  <a:moveTo>
                    <a:pt x="0" y="28389"/>
                  </a:moveTo>
                  <a:lnTo>
                    <a:pt x="45784" y="32833"/>
                  </a:lnTo>
                  <a:lnTo>
                    <a:pt x="13568" y="0"/>
                  </a:lnTo>
                  <a:lnTo>
                    <a:pt x="0" y="2838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45705" y="3271160"/>
              <a:ext cx="1232535" cy="1751964"/>
            </a:xfrm>
            <a:custGeom>
              <a:avLst/>
              <a:gdLst/>
              <a:ahLst/>
              <a:cxnLst/>
              <a:rect l="l" t="t" r="r" b="b"/>
              <a:pathLst>
                <a:path w="1232535" h="1751964">
                  <a:moveTo>
                    <a:pt x="0" y="0"/>
                  </a:moveTo>
                  <a:lnTo>
                    <a:pt x="1232219" y="1751756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65056" y="5013864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37737" y="44406"/>
                  </a:moveTo>
                  <a:lnTo>
                    <a:pt x="0" y="18103"/>
                  </a:lnTo>
                  <a:lnTo>
                    <a:pt x="25735" y="0"/>
                  </a:lnTo>
                  <a:lnTo>
                    <a:pt x="37737" y="44406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65056" y="5013864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0" y="18103"/>
                  </a:moveTo>
                  <a:lnTo>
                    <a:pt x="37737" y="44406"/>
                  </a:lnTo>
                  <a:lnTo>
                    <a:pt x="25735" y="0"/>
                  </a:lnTo>
                  <a:lnTo>
                    <a:pt x="0" y="1810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8383" y="2698677"/>
              <a:ext cx="1348105" cy="1760220"/>
            </a:xfrm>
            <a:custGeom>
              <a:avLst/>
              <a:gdLst/>
              <a:ahLst/>
              <a:cxnLst/>
              <a:rect l="l" t="t" r="r" b="b"/>
              <a:pathLst>
                <a:path w="1348104" h="1760220">
                  <a:moveTo>
                    <a:pt x="0" y="1759726"/>
                  </a:moveTo>
                  <a:lnTo>
                    <a:pt x="134765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63544" y="2664360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24981" y="43883"/>
                  </a:moveTo>
                  <a:lnTo>
                    <a:pt x="0" y="24751"/>
                  </a:lnTo>
                  <a:lnTo>
                    <a:pt x="38772" y="0"/>
                  </a:lnTo>
                  <a:lnTo>
                    <a:pt x="24981" y="4388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63544" y="2664360"/>
              <a:ext cx="39370" cy="44450"/>
            </a:xfrm>
            <a:custGeom>
              <a:avLst/>
              <a:gdLst/>
              <a:ahLst/>
              <a:cxnLst/>
              <a:rect l="l" t="t" r="r" b="b"/>
              <a:pathLst>
                <a:path w="39370" h="44450">
                  <a:moveTo>
                    <a:pt x="24981" y="43883"/>
                  </a:moveTo>
                  <a:lnTo>
                    <a:pt x="38772" y="0"/>
                  </a:lnTo>
                  <a:lnTo>
                    <a:pt x="0" y="24751"/>
                  </a:lnTo>
                  <a:lnTo>
                    <a:pt x="24981" y="4388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28636" y="4047095"/>
              <a:ext cx="1129665" cy="489584"/>
            </a:xfrm>
            <a:custGeom>
              <a:avLst/>
              <a:gdLst/>
              <a:ahLst/>
              <a:cxnLst/>
              <a:rect l="l" t="t" r="r" b="b"/>
              <a:pathLst>
                <a:path w="1129664" h="489585">
                  <a:moveTo>
                    <a:pt x="0" y="489380"/>
                  </a:moveTo>
                  <a:lnTo>
                    <a:pt x="112956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51941" y="4029911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12508" y="31619"/>
                  </a:moveTo>
                  <a:lnTo>
                    <a:pt x="0" y="2748"/>
                  </a:lnTo>
                  <a:lnTo>
                    <a:pt x="45917" y="0"/>
                  </a:lnTo>
                  <a:lnTo>
                    <a:pt x="12508" y="3161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51941" y="4029911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12508" y="31619"/>
                  </a:moveTo>
                  <a:lnTo>
                    <a:pt x="45917" y="0"/>
                  </a:lnTo>
                  <a:lnTo>
                    <a:pt x="0" y="2748"/>
                  </a:lnTo>
                  <a:lnTo>
                    <a:pt x="12508" y="3161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28636" y="4913434"/>
              <a:ext cx="1045210" cy="327660"/>
            </a:xfrm>
            <a:custGeom>
              <a:avLst/>
              <a:gdLst/>
              <a:ahLst/>
              <a:cxnLst/>
              <a:rect l="l" t="t" r="r" b="b"/>
              <a:pathLst>
                <a:path w="1045210" h="327660">
                  <a:moveTo>
                    <a:pt x="0" y="0"/>
                  </a:moveTo>
                  <a:lnTo>
                    <a:pt x="1044668" y="3275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68597" y="522602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023"/>
                  </a:moveTo>
                  <a:lnTo>
                    <a:pt x="9415" y="0"/>
                  </a:lnTo>
                  <a:lnTo>
                    <a:pt x="45952" y="27945"/>
                  </a:lnTo>
                  <a:lnTo>
                    <a:pt x="0" y="30023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68597" y="522602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023"/>
                  </a:moveTo>
                  <a:lnTo>
                    <a:pt x="45952" y="27945"/>
                  </a:lnTo>
                  <a:lnTo>
                    <a:pt x="9415" y="0"/>
                  </a:lnTo>
                  <a:lnTo>
                    <a:pt x="0" y="30023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94173" y="2464826"/>
              <a:ext cx="791210" cy="1136015"/>
            </a:xfrm>
            <a:custGeom>
              <a:avLst/>
              <a:gdLst/>
              <a:ahLst/>
              <a:cxnLst/>
              <a:rect l="l" t="t" r="r" b="b"/>
              <a:pathLst>
                <a:path w="791210" h="1136014">
                  <a:moveTo>
                    <a:pt x="0" y="0"/>
                  </a:moveTo>
                  <a:lnTo>
                    <a:pt x="790841" y="113570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72103" y="3591536"/>
              <a:ext cx="38100" cy="45085"/>
            </a:xfrm>
            <a:custGeom>
              <a:avLst/>
              <a:gdLst/>
              <a:ahLst/>
              <a:cxnLst/>
              <a:rect l="l" t="t" r="r" b="b"/>
              <a:pathLst>
                <a:path w="38100" h="45085">
                  <a:moveTo>
                    <a:pt x="37612" y="44462"/>
                  </a:moveTo>
                  <a:lnTo>
                    <a:pt x="0" y="17980"/>
                  </a:lnTo>
                  <a:lnTo>
                    <a:pt x="25821" y="0"/>
                  </a:lnTo>
                  <a:lnTo>
                    <a:pt x="37612" y="444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72103" y="3591536"/>
              <a:ext cx="38100" cy="45085"/>
            </a:xfrm>
            <a:custGeom>
              <a:avLst/>
              <a:gdLst/>
              <a:ahLst/>
              <a:cxnLst/>
              <a:rect l="l" t="t" r="r" b="b"/>
              <a:pathLst>
                <a:path w="38100" h="45085">
                  <a:moveTo>
                    <a:pt x="0" y="17980"/>
                  </a:moveTo>
                  <a:lnTo>
                    <a:pt x="37612" y="44462"/>
                  </a:lnTo>
                  <a:lnTo>
                    <a:pt x="25821" y="0"/>
                  </a:lnTo>
                  <a:lnTo>
                    <a:pt x="0" y="1798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94173" y="3836017"/>
              <a:ext cx="683260" cy="0"/>
            </a:xfrm>
            <a:custGeom>
              <a:avLst/>
              <a:gdLst/>
              <a:ahLst/>
              <a:cxnLst/>
              <a:rect l="l" t="t" r="r" b="b"/>
              <a:pathLst>
                <a:path w="683260">
                  <a:moveTo>
                    <a:pt x="0" y="0"/>
                  </a:moveTo>
                  <a:lnTo>
                    <a:pt x="6832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77423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77423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94173" y="4071940"/>
              <a:ext cx="791845" cy="1186180"/>
            </a:xfrm>
            <a:custGeom>
              <a:avLst/>
              <a:gdLst/>
              <a:ahLst/>
              <a:cxnLst/>
              <a:rect l="l" t="t" r="r" b="b"/>
              <a:pathLst>
                <a:path w="791845" h="1186179">
                  <a:moveTo>
                    <a:pt x="0" y="1186067"/>
                  </a:moveTo>
                  <a:lnTo>
                    <a:pt x="79176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72857" y="403598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170" y="44685"/>
                  </a:moveTo>
                  <a:lnTo>
                    <a:pt x="0" y="27215"/>
                  </a:lnTo>
                  <a:lnTo>
                    <a:pt x="37084" y="0"/>
                  </a:lnTo>
                  <a:lnTo>
                    <a:pt x="26170" y="446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72857" y="403598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26170" y="44685"/>
                  </a:moveTo>
                  <a:lnTo>
                    <a:pt x="37084" y="0"/>
                  </a:lnTo>
                  <a:lnTo>
                    <a:pt x="0" y="27215"/>
                  </a:lnTo>
                  <a:lnTo>
                    <a:pt x="26170" y="4468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48640" y="3836017"/>
              <a:ext cx="443865" cy="0"/>
            </a:xfrm>
            <a:custGeom>
              <a:avLst/>
              <a:gdLst/>
              <a:ahLst/>
              <a:cxnLst/>
              <a:rect l="l" t="t" r="r" b="b"/>
              <a:pathLst>
                <a:path w="443864">
                  <a:moveTo>
                    <a:pt x="0" y="0"/>
                  </a:moveTo>
                  <a:lnTo>
                    <a:pt x="443249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91890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91890" y="382028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2250" y="1985898"/>
              <a:ext cx="1619523" cy="840325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247225" y="1605996"/>
            <a:ext cx="2734945" cy="10394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Arial"/>
                <a:cs typeface="Arial"/>
              </a:rPr>
              <a:t>Entrenamiento:</a:t>
            </a:r>
            <a:endParaRPr sz="13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sz="1300" dirty="0">
                <a:latin typeface="Arial MT"/>
                <a:cs typeface="Arial MT"/>
              </a:rPr>
              <a:t>Para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un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conjunto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de</a:t>
            </a:r>
            <a:r>
              <a:rPr sz="1300" spc="-8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95959"/>
                </a:solidFill>
                <a:latin typeface="Arial MT"/>
                <a:cs typeface="Arial MT"/>
              </a:rPr>
              <a:t>N</a:t>
            </a:r>
            <a:r>
              <a:rPr sz="1200" baseline="-31250" dirty="0">
                <a:solidFill>
                  <a:srgbClr val="595959"/>
                </a:solidFill>
                <a:latin typeface="Arial MT"/>
                <a:cs typeface="Arial MT"/>
              </a:rPr>
              <a:t>d</a:t>
            </a:r>
            <a:r>
              <a:rPr sz="1200" spc="60" baseline="-312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datos</a:t>
            </a:r>
            <a:r>
              <a:rPr sz="1300" spc="-90" dirty="0"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95959"/>
                </a:solidFill>
                <a:latin typeface="Arial MT"/>
                <a:cs typeface="Arial MT"/>
              </a:rPr>
              <a:t>→</a:t>
            </a:r>
            <a:r>
              <a:rPr sz="10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350" b="1" spc="-15" baseline="-339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endParaRPr sz="1350" baseline="-339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50"/>
              </a:spcBef>
            </a:pPr>
            <a:r>
              <a:rPr sz="1300" dirty="0">
                <a:latin typeface="Arial MT"/>
                <a:cs typeface="Arial MT"/>
              </a:rPr>
              <a:t>Se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conoce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y</a:t>
            </a:r>
            <a:r>
              <a:rPr sz="1350" b="1" spc="-15" baseline="-339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=f(</a:t>
            </a:r>
            <a:r>
              <a:rPr sz="1400" b="1" spc="-10" dirty="0">
                <a:solidFill>
                  <a:srgbClr val="595959"/>
                </a:solidFill>
                <a:latin typeface="Arial"/>
                <a:cs typeface="Arial"/>
              </a:rPr>
              <a:t>x</a:t>
            </a:r>
            <a:r>
              <a:rPr sz="1350" b="1" spc="-15" baseline="-3395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400" spc="-10" dirty="0">
                <a:solidFill>
                  <a:srgbClr val="595959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sz="1300" dirty="0">
                <a:latin typeface="Arial MT"/>
                <a:cs typeface="Arial MT"/>
              </a:rPr>
              <a:t>Siendo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f(x)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funciòn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estimar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70975" y="3768512"/>
            <a:ext cx="396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5" baseline="19841" dirty="0">
                <a:latin typeface="Arial"/>
                <a:cs typeface="Arial"/>
              </a:rPr>
              <a:t>x</a:t>
            </a:r>
            <a:r>
              <a:rPr sz="900" i="1" spc="-1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 rot="20340000">
            <a:off x="3238705" y="2138348"/>
            <a:ext cx="63033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spc="-10" dirty="0">
                <a:latin typeface="Arial MT"/>
                <a:cs typeface="Arial MT"/>
              </a:rPr>
              <a:t>Forward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82225" y="3702063"/>
            <a:ext cx="396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5" baseline="19841" dirty="0">
                <a:latin typeface="Arial"/>
                <a:cs typeface="Arial"/>
              </a:rPr>
              <a:t>ŷ</a:t>
            </a:r>
            <a:r>
              <a:rPr sz="900" i="1" spc="-1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810325" y="3427365"/>
            <a:ext cx="1403350" cy="838200"/>
            <a:chOff x="6810325" y="3427365"/>
            <a:chExt cx="1403350" cy="838200"/>
          </a:xfrm>
        </p:grpSpPr>
        <p:sp>
          <p:nvSpPr>
            <p:cNvPr id="52" name="object 52"/>
            <p:cNvSpPr/>
            <p:nvPr/>
          </p:nvSpPr>
          <p:spPr>
            <a:xfrm>
              <a:off x="6844025" y="3846203"/>
              <a:ext cx="516890" cy="0"/>
            </a:xfrm>
            <a:custGeom>
              <a:avLst/>
              <a:gdLst/>
              <a:ahLst/>
              <a:cxnLst/>
              <a:rect l="l" t="t" r="r" b="b"/>
              <a:pathLst>
                <a:path w="516890">
                  <a:moveTo>
                    <a:pt x="0" y="0"/>
                  </a:moveTo>
                  <a:lnTo>
                    <a:pt x="516337" y="0"/>
                  </a:lnTo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815087" y="3835671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09" h="21589">
                  <a:moveTo>
                    <a:pt x="28937" y="21064"/>
                  </a:moveTo>
                  <a:lnTo>
                    <a:pt x="0" y="10532"/>
                  </a:lnTo>
                  <a:lnTo>
                    <a:pt x="28937" y="0"/>
                  </a:lnTo>
                  <a:lnTo>
                    <a:pt x="28937" y="21064"/>
                  </a:lnTo>
                  <a:close/>
                </a:path>
              </a:pathLst>
            </a:custGeom>
            <a:solidFill>
              <a:srgbClr val="98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15087" y="3835671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09" h="21589">
                  <a:moveTo>
                    <a:pt x="28937" y="0"/>
                  </a:moveTo>
                  <a:lnTo>
                    <a:pt x="0" y="10532"/>
                  </a:lnTo>
                  <a:lnTo>
                    <a:pt x="28937" y="21064"/>
                  </a:lnTo>
                  <a:lnTo>
                    <a:pt x="28937" y="0"/>
                  </a:lnTo>
                  <a:close/>
                </a:path>
              </a:pathLst>
            </a:custGeom>
            <a:ln w="9524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360362" y="3441653"/>
              <a:ext cx="838835" cy="809625"/>
            </a:xfrm>
            <a:custGeom>
              <a:avLst/>
              <a:gdLst/>
              <a:ahLst/>
              <a:cxnLst/>
              <a:rect l="l" t="t" r="r" b="b"/>
              <a:pathLst>
                <a:path w="838834" h="809625">
                  <a:moveTo>
                    <a:pt x="419249" y="809099"/>
                  </a:moveTo>
                  <a:lnTo>
                    <a:pt x="370356" y="806378"/>
                  </a:lnTo>
                  <a:lnTo>
                    <a:pt x="323119" y="798415"/>
                  </a:lnTo>
                  <a:lnTo>
                    <a:pt x="277854" y="785515"/>
                  </a:lnTo>
                  <a:lnTo>
                    <a:pt x="234874" y="767981"/>
                  </a:lnTo>
                  <a:lnTo>
                    <a:pt x="194495" y="746116"/>
                  </a:lnTo>
                  <a:lnTo>
                    <a:pt x="157030" y="720224"/>
                  </a:lnTo>
                  <a:lnTo>
                    <a:pt x="122795" y="690610"/>
                  </a:lnTo>
                  <a:lnTo>
                    <a:pt x="92104" y="657575"/>
                  </a:lnTo>
                  <a:lnTo>
                    <a:pt x="65272" y="621424"/>
                  </a:lnTo>
                  <a:lnTo>
                    <a:pt x="42613" y="582460"/>
                  </a:lnTo>
                  <a:lnTo>
                    <a:pt x="24441" y="540988"/>
                  </a:lnTo>
                  <a:lnTo>
                    <a:pt x="11072" y="497309"/>
                  </a:lnTo>
                  <a:lnTo>
                    <a:pt x="2820" y="451729"/>
                  </a:lnTo>
                  <a:lnTo>
                    <a:pt x="0" y="404549"/>
                  </a:lnTo>
                  <a:lnTo>
                    <a:pt x="2820" y="357370"/>
                  </a:lnTo>
                  <a:lnTo>
                    <a:pt x="11072" y="311790"/>
                  </a:lnTo>
                  <a:lnTo>
                    <a:pt x="24441" y="268111"/>
                  </a:lnTo>
                  <a:lnTo>
                    <a:pt x="42613" y="226639"/>
                  </a:lnTo>
                  <a:lnTo>
                    <a:pt x="65272" y="187675"/>
                  </a:lnTo>
                  <a:lnTo>
                    <a:pt x="92104" y="151524"/>
                  </a:lnTo>
                  <a:lnTo>
                    <a:pt x="122795" y="118489"/>
                  </a:lnTo>
                  <a:lnTo>
                    <a:pt x="157030" y="88875"/>
                  </a:lnTo>
                  <a:lnTo>
                    <a:pt x="194495" y="62983"/>
                  </a:lnTo>
                  <a:lnTo>
                    <a:pt x="234874" y="41118"/>
                  </a:lnTo>
                  <a:lnTo>
                    <a:pt x="277854" y="23584"/>
                  </a:lnTo>
                  <a:lnTo>
                    <a:pt x="323119" y="10684"/>
                  </a:lnTo>
                  <a:lnTo>
                    <a:pt x="370356" y="2721"/>
                  </a:lnTo>
                  <a:lnTo>
                    <a:pt x="419249" y="0"/>
                  </a:lnTo>
                  <a:lnTo>
                    <a:pt x="466556" y="2582"/>
                  </a:lnTo>
                  <a:lnTo>
                    <a:pt x="512894" y="10219"/>
                  </a:lnTo>
                  <a:lnTo>
                    <a:pt x="557854" y="22747"/>
                  </a:lnTo>
                  <a:lnTo>
                    <a:pt x="601026" y="40002"/>
                  </a:lnTo>
                  <a:lnTo>
                    <a:pt x="641998" y="61820"/>
                  </a:lnTo>
                  <a:lnTo>
                    <a:pt x="680361" y="88037"/>
                  </a:lnTo>
                  <a:lnTo>
                    <a:pt x="715704" y="118489"/>
                  </a:lnTo>
                  <a:lnTo>
                    <a:pt x="752100" y="158571"/>
                  </a:lnTo>
                  <a:lnTo>
                    <a:pt x="782484" y="202529"/>
                  </a:lnTo>
                  <a:lnTo>
                    <a:pt x="806586" y="249735"/>
                  </a:lnTo>
                  <a:lnTo>
                    <a:pt x="824136" y="299559"/>
                  </a:lnTo>
                  <a:lnTo>
                    <a:pt x="834864" y="351374"/>
                  </a:lnTo>
                  <a:lnTo>
                    <a:pt x="838499" y="404549"/>
                  </a:lnTo>
                  <a:lnTo>
                    <a:pt x="835679" y="451729"/>
                  </a:lnTo>
                  <a:lnTo>
                    <a:pt x="827427" y="497309"/>
                  </a:lnTo>
                  <a:lnTo>
                    <a:pt x="814058" y="540988"/>
                  </a:lnTo>
                  <a:lnTo>
                    <a:pt x="795886" y="582460"/>
                  </a:lnTo>
                  <a:lnTo>
                    <a:pt x="773227" y="621424"/>
                  </a:lnTo>
                  <a:lnTo>
                    <a:pt x="746395" y="657575"/>
                  </a:lnTo>
                  <a:lnTo>
                    <a:pt x="715704" y="690610"/>
                  </a:lnTo>
                  <a:lnTo>
                    <a:pt x="681469" y="720224"/>
                  </a:lnTo>
                  <a:lnTo>
                    <a:pt x="644004" y="746116"/>
                  </a:lnTo>
                  <a:lnTo>
                    <a:pt x="603625" y="767981"/>
                  </a:lnTo>
                  <a:lnTo>
                    <a:pt x="560645" y="785515"/>
                  </a:lnTo>
                  <a:lnTo>
                    <a:pt x="515380" y="798415"/>
                  </a:lnTo>
                  <a:lnTo>
                    <a:pt x="468143" y="806378"/>
                  </a:lnTo>
                  <a:lnTo>
                    <a:pt x="419249" y="809099"/>
                  </a:lnTo>
                  <a:close/>
                </a:path>
              </a:pathLst>
            </a:custGeom>
            <a:solidFill>
              <a:srgbClr val="E6B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360362" y="3441653"/>
              <a:ext cx="838835" cy="809625"/>
            </a:xfrm>
            <a:custGeom>
              <a:avLst/>
              <a:gdLst/>
              <a:ahLst/>
              <a:cxnLst/>
              <a:rect l="l" t="t" r="r" b="b"/>
              <a:pathLst>
                <a:path w="838834" h="809625">
                  <a:moveTo>
                    <a:pt x="0" y="404549"/>
                  </a:moveTo>
                  <a:lnTo>
                    <a:pt x="2820" y="357370"/>
                  </a:lnTo>
                  <a:lnTo>
                    <a:pt x="11072" y="311790"/>
                  </a:lnTo>
                  <a:lnTo>
                    <a:pt x="24441" y="268111"/>
                  </a:lnTo>
                  <a:lnTo>
                    <a:pt x="42613" y="226639"/>
                  </a:lnTo>
                  <a:lnTo>
                    <a:pt x="65272" y="187675"/>
                  </a:lnTo>
                  <a:lnTo>
                    <a:pt x="92104" y="151524"/>
                  </a:lnTo>
                  <a:lnTo>
                    <a:pt x="122795" y="118489"/>
                  </a:lnTo>
                  <a:lnTo>
                    <a:pt x="157030" y="88875"/>
                  </a:lnTo>
                  <a:lnTo>
                    <a:pt x="194495" y="62983"/>
                  </a:lnTo>
                  <a:lnTo>
                    <a:pt x="234874" y="41118"/>
                  </a:lnTo>
                  <a:lnTo>
                    <a:pt x="277854" y="23584"/>
                  </a:lnTo>
                  <a:lnTo>
                    <a:pt x="323119" y="10684"/>
                  </a:lnTo>
                  <a:lnTo>
                    <a:pt x="370356" y="2721"/>
                  </a:lnTo>
                  <a:lnTo>
                    <a:pt x="419249" y="0"/>
                  </a:lnTo>
                  <a:lnTo>
                    <a:pt x="466556" y="2582"/>
                  </a:lnTo>
                  <a:lnTo>
                    <a:pt x="512894" y="10219"/>
                  </a:lnTo>
                  <a:lnTo>
                    <a:pt x="557854" y="22747"/>
                  </a:lnTo>
                  <a:lnTo>
                    <a:pt x="601026" y="40002"/>
                  </a:lnTo>
                  <a:lnTo>
                    <a:pt x="641998" y="61820"/>
                  </a:lnTo>
                  <a:lnTo>
                    <a:pt x="680361" y="88037"/>
                  </a:lnTo>
                  <a:lnTo>
                    <a:pt x="715704" y="118489"/>
                  </a:lnTo>
                  <a:lnTo>
                    <a:pt x="752100" y="158571"/>
                  </a:lnTo>
                  <a:lnTo>
                    <a:pt x="782484" y="202529"/>
                  </a:lnTo>
                  <a:lnTo>
                    <a:pt x="806586" y="249735"/>
                  </a:lnTo>
                  <a:lnTo>
                    <a:pt x="824136" y="299559"/>
                  </a:lnTo>
                  <a:lnTo>
                    <a:pt x="834864" y="351374"/>
                  </a:lnTo>
                  <a:lnTo>
                    <a:pt x="838499" y="404549"/>
                  </a:lnTo>
                  <a:lnTo>
                    <a:pt x="835679" y="451729"/>
                  </a:lnTo>
                  <a:lnTo>
                    <a:pt x="827427" y="497309"/>
                  </a:lnTo>
                  <a:lnTo>
                    <a:pt x="814058" y="540988"/>
                  </a:lnTo>
                  <a:lnTo>
                    <a:pt x="795886" y="582460"/>
                  </a:lnTo>
                  <a:lnTo>
                    <a:pt x="773227" y="621424"/>
                  </a:lnTo>
                  <a:lnTo>
                    <a:pt x="746395" y="657575"/>
                  </a:lnTo>
                  <a:lnTo>
                    <a:pt x="715704" y="690610"/>
                  </a:lnTo>
                  <a:lnTo>
                    <a:pt x="681469" y="720224"/>
                  </a:lnTo>
                  <a:lnTo>
                    <a:pt x="644004" y="746116"/>
                  </a:lnTo>
                  <a:lnTo>
                    <a:pt x="603625" y="767981"/>
                  </a:lnTo>
                  <a:lnTo>
                    <a:pt x="560645" y="785515"/>
                  </a:lnTo>
                  <a:lnTo>
                    <a:pt x="515380" y="798415"/>
                  </a:lnTo>
                  <a:lnTo>
                    <a:pt x="468143" y="806378"/>
                  </a:lnTo>
                  <a:lnTo>
                    <a:pt x="419249" y="809099"/>
                  </a:lnTo>
                  <a:lnTo>
                    <a:pt x="370356" y="806378"/>
                  </a:lnTo>
                  <a:lnTo>
                    <a:pt x="323119" y="798415"/>
                  </a:lnTo>
                  <a:lnTo>
                    <a:pt x="277854" y="785515"/>
                  </a:lnTo>
                  <a:lnTo>
                    <a:pt x="234874" y="767981"/>
                  </a:lnTo>
                  <a:lnTo>
                    <a:pt x="194495" y="746116"/>
                  </a:lnTo>
                  <a:lnTo>
                    <a:pt x="157030" y="720224"/>
                  </a:lnTo>
                  <a:lnTo>
                    <a:pt x="122795" y="690610"/>
                  </a:lnTo>
                  <a:lnTo>
                    <a:pt x="92104" y="657575"/>
                  </a:lnTo>
                  <a:lnTo>
                    <a:pt x="65272" y="621424"/>
                  </a:lnTo>
                  <a:lnTo>
                    <a:pt x="42613" y="582460"/>
                  </a:lnTo>
                  <a:lnTo>
                    <a:pt x="24441" y="540988"/>
                  </a:lnTo>
                  <a:lnTo>
                    <a:pt x="11072" y="497309"/>
                  </a:lnTo>
                  <a:lnTo>
                    <a:pt x="2820" y="451729"/>
                  </a:lnTo>
                  <a:lnTo>
                    <a:pt x="0" y="404549"/>
                  </a:lnTo>
                  <a:close/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74074" y="1701145"/>
            <a:ext cx="4660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Arial"/>
                <a:cs typeface="Arial"/>
              </a:rPr>
              <a:t>Loss: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74074" y="2026265"/>
            <a:ext cx="204343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Función</a:t>
            </a:r>
            <a:r>
              <a:rPr sz="1300" spc="-6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6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pérdida</a:t>
            </a:r>
            <a:r>
              <a:rPr sz="1300" spc="-6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que </a:t>
            </a:r>
            <a:r>
              <a:rPr sz="1300" dirty="0">
                <a:latin typeface="Arial MT"/>
                <a:cs typeface="Arial MT"/>
              </a:rPr>
              <a:t>evalùa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diferencia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entre</a:t>
            </a:r>
            <a:r>
              <a:rPr sz="1300" spc="-35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el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74074" y="2511151"/>
            <a:ext cx="1245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valor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esperado</a:t>
            </a:r>
            <a:r>
              <a:rPr sz="1300" spc="-75" dirty="0">
                <a:latin typeface="Arial MT"/>
                <a:cs typeface="Arial MT"/>
              </a:rPr>
              <a:t> </a:t>
            </a:r>
            <a:r>
              <a:rPr sz="1400" spc="-5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093558" y="2637093"/>
            <a:ext cx="256540" cy="167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00" spc="-2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362915" y="2523851"/>
            <a:ext cx="6858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y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valor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848674" y="2724511"/>
            <a:ext cx="1756410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0"/>
              </a:spcBef>
            </a:pPr>
            <a:r>
              <a:rPr sz="1300" dirty="0">
                <a:latin typeface="Arial MT"/>
                <a:cs typeface="Arial MT"/>
              </a:rPr>
              <a:t>obtenido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red</a:t>
            </a:r>
            <a:r>
              <a:rPr sz="1300" spc="-85" dirty="0">
                <a:latin typeface="Arial MT"/>
                <a:cs typeface="Arial MT"/>
              </a:rPr>
              <a:t> </a:t>
            </a:r>
            <a:r>
              <a:rPr sz="1400" spc="-60" dirty="0">
                <a:solidFill>
                  <a:srgbClr val="595959"/>
                </a:solidFill>
                <a:latin typeface="Arial MT"/>
                <a:cs typeface="Arial MT"/>
              </a:rPr>
              <a:t>ŷ</a:t>
            </a:r>
            <a:r>
              <a:rPr sz="1350" spc="-89" baseline="-3395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endParaRPr sz="1350" baseline="-3395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254"/>
              </a:spcBef>
            </a:pPr>
            <a:r>
              <a:rPr sz="1300" dirty="0">
                <a:latin typeface="Arial MT"/>
                <a:cs typeface="Arial MT"/>
              </a:rPr>
              <a:t>Ej.: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MSE</a:t>
            </a:r>
            <a:r>
              <a:rPr sz="1400" i="1" dirty="0">
                <a:solidFill>
                  <a:srgbClr val="595959"/>
                </a:solidFill>
                <a:latin typeface="Arial"/>
                <a:cs typeface="Arial"/>
              </a:rPr>
              <a:t>(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y</a:t>
            </a:r>
            <a:r>
              <a:rPr sz="1350" baseline="-3395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sz="1350" spc="195" baseline="-339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95959"/>
                </a:solidFill>
                <a:latin typeface="Arial MT"/>
                <a:cs typeface="Arial MT"/>
              </a:rPr>
              <a:t>,</a:t>
            </a:r>
            <a:r>
              <a:rPr sz="1400" spc="-1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spc="-125" dirty="0">
                <a:solidFill>
                  <a:srgbClr val="595959"/>
                </a:solidFill>
                <a:latin typeface="Arial MT"/>
                <a:cs typeface="Arial MT"/>
              </a:rPr>
              <a:t>ŷ</a:t>
            </a:r>
            <a:r>
              <a:rPr sz="1350" spc="-187" baseline="-33950" dirty="0">
                <a:solidFill>
                  <a:srgbClr val="595959"/>
                </a:solidFill>
                <a:latin typeface="Arial MT"/>
                <a:cs typeface="Arial MT"/>
              </a:rPr>
              <a:t>data</a:t>
            </a:r>
            <a:r>
              <a:rPr sz="1350" spc="195" baseline="-3395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400" i="1" spc="-50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86749" y="3705700"/>
            <a:ext cx="517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Loss</a:t>
            </a:r>
            <a:r>
              <a:rPr sz="1350" i="1" spc="-15" baseline="-33950" dirty="0">
                <a:latin typeface="Arial"/>
                <a:cs typeface="Arial"/>
              </a:rPr>
              <a:t>d</a:t>
            </a:r>
            <a:endParaRPr sz="1350" baseline="-339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23925" y="5324037"/>
            <a:ext cx="2296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dirty="0">
                <a:solidFill>
                  <a:srgbClr val="37761C"/>
                </a:solidFill>
                <a:latin typeface="Arial"/>
                <a:cs typeface="Arial"/>
              </a:rPr>
              <a:t>Se</a:t>
            </a:r>
            <a:r>
              <a:rPr sz="1400" b="1" i="1" spc="-3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400" b="1" i="1" dirty="0">
                <a:solidFill>
                  <a:srgbClr val="37761C"/>
                </a:solidFill>
                <a:latin typeface="Arial"/>
                <a:cs typeface="Arial"/>
              </a:rPr>
              <a:t>completó</a:t>
            </a:r>
            <a:r>
              <a:rPr sz="1400" b="1" i="1" spc="-25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400" b="1" i="1" dirty="0">
                <a:solidFill>
                  <a:srgbClr val="37761C"/>
                </a:solidFill>
                <a:latin typeface="Arial"/>
                <a:cs typeface="Arial"/>
              </a:rPr>
              <a:t>una</a:t>
            </a:r>
            <a:r>
              <a:rPr sz="1400" b="1" i="1" spc="-30" dirty="0">
                <a:solidFill>
                  <a:srgbClr val="37761C"/>
                </a:solidFill>
                <a:latin typeface="Arial"/>
                <a:cs typeface="Arial"/>
              </a:rPr>
              <a:t> </a:t>
            </a:r>
            <a:r>
              <a:rPr sz="1400" b="1" i="1" spc="-10" dirty="0">
                <a:solidFill>
                  <a:srgbClr val="37761C"/>
                </a:solidFill>
                <a:latin typeface="Arial"/>
                <a:cs typeface="Arial"/>
              </a:rPr>
              <a:t>iteración!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 rot="20400000">
            <a:off x="6090161" y="6111341"/>
            <a:ext cx="1616274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sz="1300" dirty="0">
                <a:latin typeface="Arial MT"/>
                <a:cs typeface="Arial MT"/>
              </a:rPr>
              <a:t>Actualizar</a:t>
            </a:r>
            <a:r>
              <a:rPr sz="1300" spc="-80" dirty="0">
                <a:latin typeface="Arial MT"/>
                <a:cs typeface="Arial MT"/>
              </a:rPr>
              <a:t> </a:t>
            </a:r>
            <a:r>
              <a:rPr sz="1950" spc="-15" baseline="2136" dirty="0">
                <a:latin typeface="Arial MT"/>
                <a:cs typeface="Arial MT"/>
              </a:rPr>
              <a:t>parámetros</a:t>
            </a:r>
            <a:endParaRPr sz="1950" baseline="2136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633050" y="67944"/>
            <a:ext cx="11296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ENTRENAMIENTO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52600" y="1600200"/>
            <a:ext cx="6967220" cy="4271010"/>
            <a:chOff x="360225" y="2325363"/>
            <a:chExt cx="6967220" cy="4271010"/>
          </a:xfrm>
        </p:grpSpPr>
        <p:sp>
          <p:nvSpPr>
            <p:cNvPr id="4" name="object 4"/>
            <p:cNvSpPr/>
            <p:nvPr/>
          </p:nvSpPr>
          <p:spPr>
            <a:xfrm>
              <a:off x="1780031" y="6242303"/>
              <a:ext cx="5547360" cy="353695"/>
            </a:xfrm>
            <a:custGeom>
              <a:avLst/>
              <a:gdLst/>
              <a:ahLst/>
              <a:cxnLst/>
              <a:rect l="l" t="t" r="r" b="b"/>
              <a:pathLst>
                <a:path w="5547359" h="353695">
                  <a:moveTo>
                    <a:pt x="5547299" y="353699"/>
                  </a:moveTo>
                  <a:lnTo>
                    <a:pt x="0" y="353699"/>
                  </a:lnTo>
                  <a:lnTo>
                    <a:pt x="0" y="0"/>
                  </a:lnTo>
                  <a:lnTo>
                    <a:pt x="5547299" y="0"/>
                  </a:lnTo>
                  <a:lnTo>
                    <a:pt x="5547299" y="353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225" y="2325363"/>
              <a:ext cx="5054255" cy="40101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08014" y="770157"/>
            <a:ext cx="4543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 err="1"/>
              <a:t>Ejemplo</a:t>
            </a:r>
            <a:r>
              <a:rPr spc="-95" dirty="0"/>
              <a:t> </a:t>
            </a:r>
            <a:r>
              <a:rPr spc="-50" dirty="0"/>
              <a:t>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3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3"/>
          <p:cNvSpPr/>
          <p:nvPr/>
        </p:nvSpPr>
        <p:spPr>
          <a:xfrm>
            <a:off x="4566454" y="994623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4566454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669682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1986527" y="4854745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1851334" y="2049871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19960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4566454" y="5765157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3"/>
          <p:cNvCxnSpPr>
            <a:stCxn id="142" idx="6"/>
            <a:endCxn id="141" idx="2"/>
          </p:cNvCxnSpPr>
          <p:nvPr/>
        </p:nvCxnSpPr>
        <p:spPr>
          <a:xfrm rot="10800000" flipH="1">
            <a:off x="1123001" y="2504910"/>
            <a:ext cx="728400" cy="128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" name="Google Shape;145;p13"/>
          <p:cNvCxnSpPr>
            <a:stCxn id="142" idx="6"/>
            <a:endCxn id="140" idx="1"/>
          </p:cNvCxnSpPr>
          <p:nvPr/>
        </p:nvCxnSpPr>
        <p:spPr>
          <a:xfrm>
            <a:off x="1123001" y="3791610"/>
            <a:ext cx="998700" cy="119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" name="Google Shape;146;p13"/>
          <p:cNvCxnSpPr>
            <a:endCxn id="138" idx="1"/>
          </p:cNvCxnSpPr>
          <p:nvPr/>
        </p:nvCxnSpPr>
        <p:spPr>
          <a:xfrm>
            <a:off x="2775083" y="2505006"/>
            <a:ext cx="1926600" cy="96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7" name="Google Shape;147;p13"/>
          <p:cNvCxnSpPr>
            <a:stCxn id="141" idx="5"/>
            <a:endCxn id="143" idx="1"/>
          </p:cNvCxnSpPr>
          <p:nvPr/>
        </p:nvCxnSpPr>
        <p:spPr>
          <a:xfrm>
            <a:off x="2639505" y="2826775"/>
            <a:ext cx="2062200" cy="307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8" name="Google Shape;148;p13"/>
          <p:cNvCxnSpPr>
            <a:stCxn id="140" idx="0"/>
            <a:endCxn id="137" idx="3"/>
          </p:cNvCxnSpPr>
          <p:nvPr/>
        </p:nvCxnSpPr>
        <p:spPr>
          <a:xfrm rot="10800000" flipH="1">
            <a:off x="2448227" y="1771645"/>
            <a:ext cx="2253600" cy="3083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" name="Google Shape;149;p13"/>
          <p:cNvCxnSpPr>
            <a:stCxn id="140" idx="7"/>
            <a:endCxn id="138" idx="3"/>
          </p:cNvCxnSpPr>
          <p:nvPr/>
        </p:nvCxnSpPr>
        <p:spPr>
          <a:xfrm rot="10800000" flipH="1">
            <a:off x="2774698" y="4113541"/>
            <a:ext cx="1926900" cy="87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0" name="Google Shape;150;p13"/>
          <p:cNvCxnSpPr>
            <a:stCxn id="140" idx="5"/>
            <a:endCxn id="143" idx="2"/>
          </p:cNvCxnSpPr>
          <p:nvPr/>
        </p:nvCxnSpPr>
        <p:spPr>
          <a:xfrm>
            <a:off x="2774698" y="5631649"/>
            <a:ext cx="1791900" cy="588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1" name="Google Shape;151;p13"/>
          <p:cNvCxnSpPr>
            <a:stCxn id="137" idx="6"/>
            <a:endCxn id="139" idx="1"/>
          </p:cNvCxnSpPr>
          <p:nvPr/>
        </p:nvCxnSpPr>
        <p:spPr>
          <a:xfrm>
            <a:off x="5489854" y="1449723"/>
            <a:ext cx="1342200" cy="2020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2" name="Google Shape;152;p13"/>
          <p:cNvCxnSpPr>
            <a:stCxn id="138" idx="6"/>
            <a:endCxn id="139" idx="2"/>
          </p:cNvCxnSpPr>
          <p:nvPr/>
        </p:nvCxnSpPr>
        <p:spPr>
          <a:xfrm>
            <a:off x="5489854" y="3791610"/>
            <a:ext cx="120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3" name="Google Shape;153;p13"/>
          <p:cNvCxnSpPr>
            <a:stCxn id="143" idx="6"/>
            <a:endCxn id="139" idx="3"/>
          </p:cNvCxnSpPr>
          <p:nvPr/>
        </p:nvCxnSpPr>
        <p:spPr>
          <a:xfrm rot="10800000" flipH="1">
            <a:off x="5489854" y="4113357"/>
            <a:ext cx="1342200" cy="210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" name="Google Shape;154;p13"/>
          <p:cNvSpPr txBox="1"/>
          <p:nvPr/>
        </p:nvSpPr>
        <p:spPr>
          <a:xfrm>
            <a:off x="36248" y="3038875"/>
            <a:ext cx="125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Dato de entrada</a:t>
            </a:r>
            <a:endParaRPr sz="9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3"/>
          <p:cNvSpPr/>
          <p:nvPr/>
        </p:nvSpPr>
        <p:spPr>
          <a:xfrm>
            <a:off x="4566454" y="994623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3"/>
          <p:cNvSpPr/>
          <p:nvPr/>
        </p:nvSpPr>
        <p:spPr>
          <a:xfrm>
            <a:off x="4566454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669682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1986527" y="4854745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/>
          <p:nvPr/>
        </p:nvSpPr>
        <p:spPr>
          <a:xfrm>
            <a:off x="1851334" y="2049871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19960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4566454" y="5765157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13"/>
          <p:cNvCxnSpPr>
            <a:stCxn id="160" idx="6"/>
            <a:endCxn id="159" idx="2"/>
          </p:cNvCxnSpPr>
          <p:nvPr/>
        </p:nvCxnSpPr>
        <p:spPr>
          <a:xfrm rot="10800000" flipH="1">
            <a:off x="1123001" y="2504910"/>
            <a:ext cx="728400" cy="128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3" name="Google Shape;163;p13"/>
          <p:cNvCxnSpPr>
            <a:stCxn id="160" idx="6"/>
            <a:endCxn id="158" idx="1"/>
          </p:cNvCxnSpPr>
          <p:nvPr/>
        </p:nvCxnSpPr>
        <p:spPr>
          <a:xfrm>
            <a:off x="1123001" y="3791610"/>
            <a:ext cx="998700" cy="119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" name="Google Shape;164;p13"/>
          <p:cNvCxnSpPr>
            <a:stCxn id="159" idx="7"/>
            <a:endCxn id="155" idx="2"/>
          </p:cNvCxnSpPr>
          <p:nvPr/>
        </p:nvCxnSpPr>
        <p:spPr>
          <a:xfrm rot="10800000" flipH="1">
            <a:off x="2639505" y="1449667"/>
            <a:ext cx="1926900" cy="733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5" name="Google Shape;165;p13"/>
          <p:cNvCxnSpPr>
            <a:endCxn id="156" idx="1"/>
          </p:cNvCxnSpPr>
          <p:nvPr/>
        </p:nvCxnSpPr>
        <p:spPr>
          <a:xfrm>
            <a:off x="2775083" y="2505006"/>
            <a:ext cx="1926600" cy="96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6" name="Google Shape;166;p13"/>
          <p:cNvCxnSpPr>
            <a:stCxn id="159" idx="5"/>
            <a:endCxn id="161" idx="1"/>
          </p:cNvCxnSpPr>
          <p:nvPr/>
        </p:nvCxnSpPr>
        <p:spPr>
          <a:xfrm>
            <a:off x="2639505" y="2826775"/>
            <a:ext cx="2062200" cy="307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7" name="Google Shape;167;p13"/>
          <p:cNvCxnSpPr>
            <a:stCxn id="158" idx="0"/>
            <a:endCxn id="155" idx="3"/>
          </p:cNvCxnSpPr>
          <p:nvPr/>
        </p:nvCxnSpPr>
        <p:spPr>
          <a:xfrm rot="10800000" flipH="1">
            <a:off x="2448227" y="1771645"/>
            <a:ext cx="2253600" cy="3083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8" name="Google Shape;168;p13"/>
          <p:cNvCxnSpPr>
            <a:stCxn id="158" idx="7"/>
            <a:endCxn id="156" idx="3"/>
          </p:cNvCxnSpPr>
          <p:nvPr/>
        </p:nvCxnSpPr>
        <p:spPr>
          <a:xfrm rot="10800000" flipH="1">
            <a:off x="2774698" y="4113541"/>
            <a:ext cx="1926900" cy="87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" name="Google Shape;169;p13"/>
          <p:cNvCxnSpPr>
            <a:stCxn id="158" idx="5"/>
            <a:endCxn id="161" idx="2"/>
          </p:cNvCxnSpPr>
          <p:nvPr/>
        </p:nvCxnSpPr>
        <p:spPr>
          <a:xfrm>
            <a:off x="2774698" y="5631649"/>
            <a:ext cx="1791900" cy="588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0" name="Google Shape;170;p13"/>
          <p:cNvCxnSpPr>
            <a:stCxn id="155" idx="6"/>
            <a:endCxn id="157" idx="1"/>
          </p:cNvCxnSpPr>
          <p:nvPr/>
        </p:nvCxnSpPr>
        <p:spPr>
          <a:xfrm>
            <a:off x="5489854" y="1449723"/>
            <a:ext cx="1342200" cy="2020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1" name="Google Shape;171;p13"/>
          <p:cNvCxnSpPr>
            <a:stCxn id="156" idx="6"/>
            <a:endCxn id="157" idx="2"/>
          </p:cNvCxnSpPr>
          <p:nvPr/>
        </p:nvCxnSpPr>
        <p:spPr>
          <a:xfrm>
            <a:off x="5489854" y="3791610"/>
            <a:ext cx="120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2" name="Google Shape;172;p13"/>
          <p:cNvCxnSpPr>
            <a:stCxn id="161" idx="6"/>
            <a:endCxn id="157" idx="3"/>
          </p:cNvCxnSpPr>
          <p:nvPr/>
        </p:nvCxnSpPr>
        <p:spPr>
          <a:xfrm rot="10800000" flipH="1">
            <a:off x="5489854" y="4113357"/>
            <a:ext cx="1342200" cy="210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3" name="Google Shape;173;p13"/>
          <p:cNvSpPr txBox="1"/>
          <p:nvPr/>
        </p:nvSpPr>
        <p:spPr>
          <a:xfrm>
            <a:off x="1249946" y="2716764"/>
            <a:ext cx="31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3"/>
          <p:cNvSpPr txBox="1"/>
          <p:nvPr/>
        </p:nvSpPr>
        <p:spPr>
          <a:xfrm>
            <a:off x="1416421" y="3954214"/>
            <a:ext cx="31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4566454" y="994623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"/>
          <p:cNvSpPr/>
          <p:nvPr/>
        </p:nvSpPr>
        <p:spPr>
          <a:xfrm>
            <a:off x="4566454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3"/>
          <p:cNvSpPr/>
          <p:nvPr/>
        </p:nvSpPr>
        <p:spPr>
          <a:xfrm>
            <a:off x="669682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"/>
          <p:cNvSpPr/>
          <p:nvPr/>
        </p:nvSpPr>
        <p:spPr>
          <a:xfrm>
            <a:off x="1986527" y="4854745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3"/>
          <p:cNvSpPr/>
          <p:nvPr/>
        </p:nvSpPr>
        <p:spPr>
          <a:xfrm>
            <a:off x="1851334" y="2049871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3"/>
          <p:cNvSpPr/>
          <p:nvPr/>
        </p:nvSpPr>
        <p:spPr>
          <a:xfrm>
            <a:off x="19960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/>
          <p:cNvSpPr/>
          <p:nvPr/>
        </p:nvSpPr>
        <p:spPr>
          <a:xfrm>
            <a:off x="4566454" y="5765157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13"/>
          <p:cNvCxnSpPr>
            <a:stCxn id="180" idx="6"/>
            <a:endCxn id="179" idx="2"/>
          </p:cNvCxnSpPr>
          <p:nvPr/>
        </p:nvCxnSpPr>
        <p:spPr>
          <a:xfrm rot="10800000" flipH="1">
            <a:off x="1123001" y="2504910"/>
            <a:ext cx="728400" cy="128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3" name="Google Shape;183;p13"/>
          <p:cNvCxnSpPr>
            <a:stCxn id="180" idx="6"/>
            <a:endCxn id="178" idx="1"/>
          </p:cNvCxnSpPr>
          <p:nvPr/>
        </p:nvCxnSpPr>
        <p:spPr>
          <a:xfrm>
            <a:off x="1123001" y="3791610"/>
            <a:ext cx="998700" cy="119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4" name="Google Shape;184;p13"/>
          <p:cNvCxnSpPr>
            <a:stCxn id="179" idx="7"/>
            <a:endCxn id="175" idx="2"/>
          </p:cNvCxnSpPr>
          <p:nvPr/>
        </p:nvCxnSpPr>
        <p:spPr>
          <a:xfrm rot="10800000" flipH="1">
            <a:off x="2639505" y="1449667"/>
            <a:ext cx="1926900" cy="733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5" name="Google Shape;185;p13"/>
          <p:cNvCxnSpPr>
            <a:endCxn id="176" idx="1"/>
          </p:cNvCxnSpPr>
          <p:nvPr/>
        </p:nvCxnSpPr>
        <p:spPr>
          <a:xfrm>
            <a:off x="2775083" y="2505006"/>
            <a:ext cx="1926600" cy="96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6" name="Google Shape;186;p13"/>
          <p:cNvCxnSpPr>
            <a:stCxn id="179" idx="5"/>
            <a:endCxn id="181" idx="1"/>
          </p:cNvCxnSpPr>
          <p:nvPr/>
        </p:nvCxnSpPr>
        <p:spPr>
          <a:xfrm>
            <a:off x="2639505" y="2826775"/>
            <a:ext cx="2062200" cy="307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187;p13"/>
          <p:cNvCxnSpPr>
            <a:stCxn id="178" idx="0"/>
            <a:endCxn id="175" idx="3"/>
          </p:cNvCxnSpPr>
          <p:nvPr/>
        </p:nvCxnSpPr>
        <p:spPr>
          <a:xfrm rot="10800000" flipH="1">
            <a:off x="2448227" y="1771645"/>
            <a:ext cx="2253600" cy="3083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13"/>
          <p:cNvCxnSpPr>
            <a:stCxn id="178" idx="7"/>
            <a:endCxn id="176" idx="3"/>
          </p:cNvCxnSpPr>
          <p:nvPr/>
        </p:nvCxnSpPr>
        <p:spPr>
          <a:xfrm rot="10800000" flipH="1">
            <a:off x="2774698" y="4113541"/>
            <a:ext cx="1926900" cy="87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13"/>
          <p:cNvCxnSpPr>
            <a:stCxn id="178" idx="5"/>
            <a:endCxn id="181" idx="2"/>
          </p:cNvCxnSpPr>
          <p:nvPr/>
        </p:nvCxnSpPr>
        <p:spPr>
          <a:xfrm>
            <a:off x="2774698" y="5631649"/>
            <a:ext cx="1791900" cy="588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13"/>
          <p:cNvCxnSpPr>
            <a:stCxn id="175" idx="6"/>
            <a:endCxn id="177" idx="1"/>
          </p:cNvCxnSpPr>
          <p:nvPr/>
        </p:nvCxnSpPr>
        <p:spPr>
          <a:xfrm>
            <a:off x="5489854" y="1449723"/>
            <a:ext cx="1342200" cy="2020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13"/>
          <p:cNvCxnSpPr>
            <a:stCxn id="176" idx="6"/>
            <a:endCxn id="177" idx="2"/>
          </p:cNvCxnSpPr>
          <p:nvPr/>
        </p:nvCxnSpPr>
        <p:spPr>
          <a:xfrm>
            <a:off x="5489854" y="3791610"/>
            <a:ext cx="120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2" name="Google Shape;192;p13"/>
          <p:cNvCxnSpPr>
            <a:stCxn id="181" idx="6"/>
            <a:endCxn id="177" idx="3"/>
          </p:cNvCxnSpPr>
          <p:nvPr/>
        </p:nvCxnSpPr>
        <p:spPr>
          <a:xfrm rot="10800000" flipH="1">
            <a:off x="5489854" y="4113357"/>
            <a:ext cx="1342200" cy="210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3" name="Google Shape;193;p13"/>
          <p:cNvSpPr txBox="1"/>
          <p:nvPr/>
        </p:nvSpPr>
        <p:spPr>
          <a:xfrm>
            <a:off x="1249946" y="2716764"/>
            <a:ext cx="31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1416421" y="3954214"/>
            <a:ext cx="31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4566454" y="994623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3"/>
          <p:cNvSpPr/>
          <p:nvPr/>
        </p:nvSpPr>
        <p:spPr>
          <a:xfrm>
            <a:off x="4566454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3"/>
          <p:cNvSpPr/>
          <p:nvPr/>
        </p:nvSpPr>
        <p:spPr>
          <a:xfrm>
            <a:off x="669682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3"/>
          <p:cNvSpPr/>
          <p:nvPr/>
        </p:nvSpPr>
        <p:spPr>
          <a:xfrm>
            <a:off x="1986527" y="4854745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19960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4566454" y="5765157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" name="Google Shape;201;p13"/>
          <p:cNvCxnSpPr>
            <a:stCxn id="199" idx="6"/>
            <a:endCxn id="202" idx="2"/>
          </p:cNvCxnSpPr>
          <p:nvPr/>
        </p:nvCxnSpPr>
        <p:spPr>
          <a:xfrm rot="10800000" flipH="1">
            <a:off x="1123001" y="2504910"/>
            <a:ext cx="728400" cy="128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3" name="Google Shape;203;p13"/>
          <p:cNvCxnSpPr>
            <a:stCxn id="199" idx="6"/>
            <a:endCxn id="198" idx="1"/>
          </p:cNvCxnSpPr>
          <p:nvPr/>
        </p:nvCxnSpPr>
        <p:spPr>
          <a:xfrm>
            <a:off x="1123001" y="3791610"/>
            <a:ext cx="998700" cy="119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4" name="Google Shape;204;p13"/>
          <p:cNvCxnSpPr>
            <a:stCxn id="202" idx="7"/>
            <a:endCxn id="195" idx="2"/>
          </p:cNvCxnSpPr>
          <p:nvPr/>
        </p:nvCxnSpPr>
        <p:spPr>
          <a:xfrm rot="10800000" flipH="1">
            <a:off x="2639554" y="1449723"/>
            <a:ext cx="1926900" cy="733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13"/>
          <p:cNvCxnSpPr>
            <a:endCxn id="196" idx="1"/>
          </p:cNvCxnSpPr>
          <p:nvPr/>
        </p:nvCxnSpPr>
        <p:spPr>
          <a:xfrm>
            <a:off x="2775083" y="2505006"/>
            <a:ext cx="1926600" cy="96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6" name="Google Shape;206;p13"/>
          <p:cNvCxnSpPr>
            <a:stCxn id="202" idx="5"/>
            <a:endCxn id="200" idx="1"/>
          </p:cNvCxnSpPr>
          <p:nvPr/>
        </p:nvCxnSpPr>
        <p:spPr>
          <a:xfrm>
            <a:off x="2639483" y="2826753"/>
            <a:ext cx="2062200" cy="307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7" name="Google Shape;207;p13"/>
          <p:cNvCxnSpPr>
            <a:stCxn id="198" idx="0"/>
            <a:endCxn id="195" idx="3"/>
          </p:cNvCxnSpPr>
          <p:nvPr/>
        </p:nvCxnSpPr>
        <p:spPr>
          <a:xfrm rot="10800000" flipH="1">
            <a:off x="2448227" y="1771645"/>
            <a:ext cx="2253600" cy="3083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8" name="Google Shape;208;p13"/>
          <p:cNvCxnSpPr>
            <a:stCxn id="198" idx="7"/>
            <a:endCxn id="196" idx="3"/>
          </p:cNvCxnSpPr>
          <p:nvPr/>
        </p:nvCxnSpPr>
        <p:spPr>
          <a:xfrm rot="10800000" flipH="1">
            <a:off x="2774698" y="4113541"/>
            <a:ext cx="1926900" cy="87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9" name="Google Shape;209;p13"/>
          <p:cNvCxnSpPr>
            <a:stCxn id="198" idx="5"/>
            <a:endCxn id="200" idx="2"/>
          </p:cNvCxnSpPr>
          <p:nvPr/>
        </p:nvCxnSpPr>
        <p:spPr>
          <a:xfrm>
            <a:off x="2774698" y="5631649"/>
            <a:ext cx="1791900" cy="588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13"/>
          <p:cNvCxnSpPr>
            <a:stCxn id="195" idx="6"/>
            <a:endCxn id="197" idx="1"/>
          </p:cNvCxnSpPr>
          <p:nvPr/>
        </p:nvCxnSpPr>
        <p:spPr>
          <a:xfrm>
            <a:off x="5489854" y="1449723"/>
            <a:ext cx="1342200" cy="2020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13"/>
          <p:cNvCxnSpPr>
            <a:stCxn id="196" idx="6"/>
            <a:endCxn id="197" idx="2"/>
          </p:cNvCxnSpPr>
          <p:nvPr/>
        </p:nvCxnSpPr>
        <p:spPr>
          <a:xfrm>
            <a:off x="5489854" y="3791610"/>
            <a:ext cx="120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13"/>
          <p:cNvCxnSpPr>
            <a:stCxn id="200" idx="6"/>
            <a:endCxn id="197" idx="3"/>
          </p:cNvCxnSpPr>
          <p:nvPr/>
        </p:nvCxnSpPr>
        <p:spPr>
          <a:xfrm rot="10800000" flipH="1">
            <a:off x="5489854" y="4113357"/>
            <a:ext cx="1342200" cy="210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3" name="Google Shape;213;p13"/>
          <p:cNvSpPr txBox="1"/>
          <p:nvPr/>
        </p:nvSpPr>
        <p:spPr>
          <a:xfrm>
            <a:off x="1249946" y="2716764"/>
            <a:ext cx="31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3324249" y="1550825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3064698" y="2450025"/>
            <a:ext cx="43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2908199" y="3019925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1416421" y="3954214"/>
            <a:ext cx="31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3"/>
          <p:cNvSpPr/>
          <p:nvPr/>
        </p:nvSpPr>
        <p:spPr>
          <a:xfrm>
            <a:off x="4566454" y="994623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4566454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/>
          <p:nvPr/>
        </p:nvSpPr>
        <p:spPr>
          <a:xfrm>
            <a:off x="669682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1986527" y="4854745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199601" y="33365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4566454" y="5765157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13"/>
          <p:cNvCxnSpPr>
            <a:stCxn id="222" idx="6"/>
            <a:endCxn id="225" idx="2"/>
          </p:cNvCxnSpPr>
          <p:nvPr/>
        </p:nvCxnSpPr>
        <p:spPr>
          <a:xfrm rot="10800000" flipH="1">
            <a:off x="1123001" y="2504910"/>
            <a:ext cx="728400" cy="128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6" name="Google Shape;226;p13"/>
          <p:cNvCxnSpPr>
            <a:stCxn id="222" idx="6"/>
            <a:endCxn id="221" idx="1"/>
          </p:cNvCxnSpPr>
          <p:nvPr/>
        </p:nvCxnSpPr>
        <p:spPr>
          <a:xfrm>
            <a:off x="1123001" y="3791610"/>
            <a:ext cx="998700" cy="119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7" name="Google Shape;227;p13"/>
          <p:cNvCxnSpPr>
            <a:stCxn id="225" idx="7"/>
            <a:endCxn id="218" idx="2"/>
          </p:cNvCxnSpPr>
          <p:nvPr/>
        </p:nvCxnSpPr>
        <p:spPr>
          <a:xfrm rot="10800000" flipH="1">
            <a:off x="2639554" y="1449723"/>
            <a:ext cx="1926900" cy="733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8" name="Google Shape;228;p13"/>
          <p:cNvCxnSpPr>
            <a:endCxn id="219" idx="1"/>
          </p:cNvCxnSpPr>
          <p:nvPr/>
        </p:nvCxnSpPr>
        <p:spPr>
          <a:xfrm>
            <a:off x="2775083" y="2505006"/>
            <a:ext cx="1926600" cy="96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9" name="Google Shape;229;p13"/>
          <p:cNvCxnSpPr>
            <a:stCxn id="225" idx="5"/>
            <a:endCxn id="223" idx="1"/>
          </p:cNvCxnSpPr>
          <p:nvPr/>
        </p:nvCxnSpPr>
        <p:spPr>
          <a:xfrm>
            <a:off x="2639483" y="2826753"/>
            <a:ext cx="2062200" cy="307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0" name="Google Shape;230;p13"/>
          <p:cNvCxnSpPr>
            <a:stCxn id="221" idx="0"/>
            <a:endCxn id="218" idx="3"/>
          </p:cNvCxnSpPr>
          <p:nvPr/>
        </p:nvCxnSpPr>
        <p:spPr>
          <a:xfrm rot="10800000" flipH="1">
            <a:off x="2448227" y="1771645"/>
            <a:ext cx="2253600" cy="3083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1" name="Google Shape;231;p13"/>
          <p:cNvCxnSpPr>
            <a:stCxn id="221" idx="7"/>
            <a:endCxn id="219" idx="3"/>
          </p:cNvCxnSpPr>
          <p:nvPr/>
        </p:nvCxnSpPr>
        <p:spPr>
          <a:xfrm rot="10800000" flipH="1">
            <a:off x="2774698" y="4113541"/>
            <a:ext cx="1926900" cy="874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2" name="Google Shape;232;p13"/>
          <p:cNvCxnSpPr>
            <a:stCxn id="221" idx="5"/>
            <a:endCxn id="223" idx="2"/>
          </p:cNvCxnSpPr>
          <p:nvPr/>
        </p:nvCxnSpPr>
        <p:spPr>
          <a:xfrm>
            <a:off x="2774698" y="5631649"/>
            <a:ext cx="1791900" cy="588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3" name="Google Shape;233;p13"/>
          <p:cNvCxnSpPr>
            <a:stCxn id="218" idx="6"/>
            <a:endCxn id="220" idx="1"/>
          </p:cNvCxnSpPr>
          <p:nvPr/>
        </p:nvCxnSpPr>
        <p:spPr>
          <a:xfrm>
            <a:off x="5489854" y="1449723"/>
            <a:ext cx="1342200" cy="2020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4" name="Google Shape;234;p13"/>
          <p:cNvCxnSpPr>
            <a:stCxn id="219" idx="6"/>
            <a:endCxn id="220" idx="2"/>
          </p:cNvCxnSpPr>
          <p:nvPr/>
        </p:nvCxnSpPr>
        <p:spPr>
          <a:xfrm>
            <a:off x="5489854" y="3791610"/>
            <a:ext cx="1206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5" name="Google Shape;235;p13"/>
          <p:cNvCxnSpPr>
            <a:stCxn id="223" idx="6"/>
            <a:endCxn id="220" idx="3"/>
          </p:cNvCxnSpPr>
          <p:nvPr/>
        </p:nvCxnSpPr>
        <p:spPr>
          <a:xfrm rot="10800000" flipH="1">
            <a:off x="5489854" y="4113357"/>
            <a:ext cx="1342200" cy="2106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6" name="Google Shape;236;p13"/>
          <p:cNvSpPr txBox="1"/>
          <p:nvPr/>
        </p:nvSpPr>
        <p:spPr>
          <a:xfrm>
            <a:off x="1249946" y="2716764"/>
            <a:ext cx="31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3324249" y="1550825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3"/>
          <p:cNvSpPr txBox="1"/>
          <p:nvPr/>
        </p:nvSpPr>
        <p:spPr>
          <a:xfrm>
            <a:off x="3064698" y="2450025"/>
            <a:ext cx="43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2908199" y="3019925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3912737" y="2150725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1416421" y="3954214"/>
            <a:ext cx="311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3912737" y="4031325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6195713" y="2298011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 txBox="1"/>
          <p:nvPr/>
        </p:nvSpPr>
        <p:spPr>
          <a:xfrm>
            <a:off x="6195713" y="3389111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6328425" y="4031336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4163588" y="3606413"/>
            <a:ext cx="179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 σ(aux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3"/>
          <p:cNvSpPr/>
          <p:nvPr/>
        </p:nvSpPr>
        <p:spPr>
          <a:xfrm>
            <a:off x="6702133" y="3346110"/>
            <a:ext cx="923400" cy="9102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3"/>
          <p:cNvSpPr txBox="1"/>
          <p:nvPr/>
        </p:nvSpPr>
        <p:spPr>
          <a:xfrm>
            <a:off x="6218188" y="28759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ŷ = w</a:t>
            </a:r>
            <a:r>
              <a:rPr lang="en-US" sz="1100" baseline="30000">
                <a:solidFill>
                  <a:srgbClr val="595959"/>
                </a:solidFill>
              </a:rPr>
              <a:t>1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+ w</a:t>
            </a:r>
            <a:r>
              <a:rPr lang="en-US" sz="1100" b="0" i="0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 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+ w</a:t>
            </a:r>
            <a:r>
              <a:rPr lang="en-US" sz="1100" b="0" i="0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+ b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 sz="1100" b="0" i="0" u="none" strike="noStrike" cap="none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 txBox="1"/>
          <p:nvPr/>
        </p:nvSpPr>
        <p:spPr>
          <a:xfrm>
            <a:off x="7692250" y="3533350"/>
            <a:ext cx="3403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11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13"/>
          <p:cNvCxnSpPr/>
          <p:nvPr/>
        </p:nvCxnSpPr>
        <p:spPr>
          <a:xfrm>
            <a:off x="7620213" y="3801200"/>
            <a:ext cx="1089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1" name="Google Shape;251;p13"/>
          <p:cNvSpPr txBox="1"/>
          <p:nvPr/>
        </p:nvSpPr>
        <p:spPr>
          <a:xfrm>
            <a:off x="45900" y="1134700"/>
            <a:ext cx="19410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1" u="none" strike="noStrike" cap="none">
                <a:solidFill>
                  <a:srgbClr val="595959"/>
                </a:solidFill>
              </a:rPr>
              <a:t>Función de activación </a:t>
            </a:r>
            <a:endParaRPr sz="1100" b="1" i="1" u="none" strike="noStrike" cap="none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1" u="none" strike="noStrike" cap="none">
                <a:solidFill>
                  <a:srgbClr val="595959"/>
                </a:solidFill>
              </a:rPr>
              <a:t>σ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R → R / no lineal</a:t>
            </a:r>
            <a:endParaRPr sz="11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1100" b="0" i="1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100" b="0" i="1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 </a:t>
            </a:r>
            <a:r>
              <a:rPr lang="en-US" sz="1100" i="1" baseline="-25000">
                <a:solidFill>
                  <a:srgbClr val="595959"/>
                </a:solidFill>
              </a:rPr>
              <a:t>k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peso </a:t>
            </a:r>
            <a:r>
              <a:rPr lang="en-US" sz="1100" i="1">
                <a:solidFill>
                  <a:srgbClr val="595959"/>
                </a:solidFill>
              </a:rPr>
              <a:t>para la entrada i,</a:t>
            </a:r>
            <a:endParaRPr sz="1100" i="1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i="1">
                <a:solidFill>
                  <a:srgbClr val="595959"/>
                </a:solidFill>
              </a:rPr>
              <a:t>        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 la capa </a:t>
            </a:r>
            <a:r>
              <a:rPr lang="en-US" sz="1100" i="1">
                <a:solidFill>
                  <a:srgbClr val="595959"/>
                </a:solidFill>
              </a:rPr>
              <a:t>j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1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1100" i="1">
                <a:solidFill>
                  <a:srgbClr val="595959"/>
                </a:solidFill>
              </a:rPr>
              <a:t>e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 la neurona </a:t>
            </a:r>
            <a:r>
              <a:rPr lang="en-US" sz="1100" i="1">
                <a:solidFill>
                  <a:srgbClr val="595959"/>
                </a:solidFill>
              </a:rPr>
              <a:t>k</a:t>
            </a:r>
            <a:endParaRPr sz="11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100" b="0" i="1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 k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i="1">
                <a:solidFill>
                  <a:srgbClr val="595959"/>
                </a:solidFill>
              </a:rPr>
              <a:t>sesgo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de la capa </a:t>
            </a:r>
            <a:r>
              <a:rPr lang="en-US" sz="1100" i="1">
                <a:solidFill>
                  <a:srgbClr val="595959"/>
                </a:solidFill>
              </a:rPr>
              <a:t>j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1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en la neurona </a:t>
            </a:r>
            <a:r>
              <a:rPr lang="en-US" sz="1100" i="1">
                <a:solidFill>
                  <a:srgbClr val="595959"/>
                </a:solidFill>
              </a:rPr>
              <a:t>k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3"/>
          <p:cNvSpPr txBox="1"/>
          <p:nvPr/>
        </p:nvSpPr>
        <p:spPr>
          <a:xfrm>
            <a:off x="1780866" y="2328075"/>
            <a:ext cx="11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0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=σ(w</a:t>
            </a:r>
            <a:r>
              <a:rPr lang="en-US" sz="1000" b="0" i="0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sz="10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+b</a:t>
            </a:r>
            <a:r>
              <a:rPr lang="en-US" sz="10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4121750" y="699794"/>
            <a:ext cx="18759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aux = w</a:t>
            </a:r>
            <a:r>
              <a:rPr lang="en-US" sz="1100" baseline="30000">
                <a:solidFill>
                  <a:srgbClr val="595959"/>
                </a:solidFill>
              </a:rPr>
              <a:t>1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+ w</a:t>
            </a:r>
            <a:r>
              <a:rPr lang="en-US" sz="1100" baseline="30000">
                <a:solidFill>
                  <a:srgbClr val="595959"/>
                </a:solidFill>
              </a:rPr>
              <a:t>2</a:t>
            </a:r>
            <a:r>
              <a:rPr lang="en-US" sz="1100" baseline="-25000">
                <a:solidFill>
                  <a:srgbClr val="595959"/>
                </a:solidFill>
              </a:rPr>
              <a:t>1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 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+ b</a:t>
            </a:r>
            <a:r>
              <a:rPr lang="en-US" sz="1100" baseline="-25000">
                <a:solidFill>
                  <a:srgbClr val="595959"/>
                </a:solidFill>
              </a:rPr>
              <a:t>2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 b="0" i="0" u="none" strike="noStrike" cap="none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 σ(aux)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3"/>
          <p:cNvSpPr txBox="1"/>
          <p:nvPr/>
        </p:nvSpPr>
        <p:spPr>
          <a:xfrm>
            <a:off x="1925001" y="5131029"/>
            <a:ext cx="112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0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=σ(w</a:t>
            </a:r>
            <a:r>
              <a:rPr lang="en-US" sz="1000" b="0" i="0" u="none" strike="noStrike" cap="none" baseline="30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-US" sz="10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+b</a:t>
            </a:r>
            <a:r>
              <a:rPr lang="en-US" sz="10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000" baseline="-25000">
                <a:solidFill>
                  <a:srgbClr val="595959"/>
                </a:solidFill>
              </a:rPr>
              <a:t>2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4121738" y="6043238"/>
            <a:ext cx="1792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aseline="-25000">
                <a:solidFill>
                  <a:srgbClr val="595959"/>
                </a:solidFill>
              </a:rPr>
              <a:t>3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 σ(aux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3324262" y="5544450"/>
            <a:ext cx="3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FORWARD PROPAGATION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96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 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3712" y="1307837"/>
            <a:ext cx="2476500" cy="5293360"/>
            <a:chOff x="433712" y="1307837"/>
            <a:chExt cx="2476500" cy="5293360"/>
          </a:xfrm>
        </p:grpSpPr>
        <p:sp>
          <p:nvSpPr>
            <p:cNvPr id="7" name="object 7"/>
            <p:cNvSpPr/>
            <p:nvPr/>
          </p:nvSpPr>
          <p:spPr>
            <a:xfrm>
              <a:off x="438474" y="1312600"/>
              <a:ext cx="2466975" cy="5283835"/>
            </a:xfrm>
            <a:custGeom>
              <a:avLst/>
              <a:gdLst/>
              <a:ahLst/>
              <a:cxnLst/>
              <a:rect l="l" t="t" r="r" b="b"/>
              <a:pathLst>
                <a:path w="2466975" h="5283834">
                  <a:moveTo>
                    <a:pt x="2466599" y="5283299"/>
                  </a:moveTo>
                  <a:lnTo>
                    <a:pt x="411108" y="5283299"/>
                  </a:lnTo>
                  <a:lnTo>
                    <a:pt x="0" y="4872191"/>
                  </a:lnTo>
                  <a:lnTo>
                    <a:pt x="0" y="0"/>
                  </a:lnTo>
                  <a:lnTo>
                    <a:pt x="2055491" y="0"/>
                  </a:lnTo>
                  <a:lnTo>
                    <a:pt x="2466599" y="411108"/>
                  </a:lnTo>
                  <a:lnTo>
                    <a:pt x="2466599" y="528329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8474" y="1312600"/>
              <a:ext cx="2466975" cy="5283835"/>
            </a:xfrm>
            <a:custGeom>
              <a:avLst/>
              <a:gdLst/>
              <a:ahLst/>
              <a:cxnLst/>
              <a:rect l="l" t="t" r="r" b="b"/>
              <a:pathLst>
                <a:path w="2466975" h="5283834">
                  <a:moveTo>
                    <a:pt x="0" y="0"/>
                  </a:moveTo>
                  <a:lnTo>
                    <a:pt x="2055491" y="0"/>
                  </a:lnTo>
                  <a:lnTo>
                    <a:pt x="2466599" y="411108"/>
                  </a:lnTo>
                  <a:lnTo>
                    <a:pt x="2466599" y="5283299"/>
                  </a:lnTo>
                  <a:lnTo>
                    <a:pt x="411108" y="5283299"/>
                  </a:lnTo>
                  <a:lnTo>
                    <a:pt x="0" y="48721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3603" y="2849603"/>
            <a:ext cx="1729739" cy="237998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2740" marR="67945" indent="-320675">
              <a:lnSpc>
                <a:spcPts val="1430"/>
              </a:lnSpc>
              <a:spcBef>
                <a:spcPts val="155"/>
              </a:spcBef>
              <a:buFont typeface="Arial"/>
              <a:buChar char="●"/>
              <a:tabLst>
                <a:tab pos="332740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entrena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pares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datos entrada/salida.</a:t>
            </a: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ts val="1360"/>
              </a:lnSpc>
              <a:buFont typeface="Arial"/>
              <a:buChar char="●"/>
              <a:tabLst>
                <a:tab pos="332740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aprende</a:t>
            </a:r>
            <a:endParaRPr sz="1200">
              <a:latin typeface="Calibri"/>
              <a:cs typeface="Calibri"/>
            </a:endParaRPr>
          </a:p>
          <a:p>
            <a:pPr marL="332740" marR="19050">
              <a:lnSpc>
                <a:spcPts val="1430"/>
              </a:lnSpc>
              <a:spcBef>
                <a:spcPts val="5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función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que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relaciona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pares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datos.</a:t>
            </a: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ts val="1360"/>
              </a:lnSpc>
              <a:buFont typeface="Arial"/>
              <a:buChar char="●"/>
              <a:tabLst>
                <a:tab pos="332740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capaz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sz="1200">
              <a:latin typeface="Calibri"/>
              <a:cs typeface="Calibri"/>
            </a:endParaRPr>
          </a:p>
          <a:p>
            <a:pPr marL="332740" marR="172085" algn="r">
              <a:lnSpc>
                <a:spcPts val="1430"/>
              </a:lnSpc>
              <a:spcBef>
                <a:spcPts val="45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predecir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partir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una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nueva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entrada</a:t>
            </a:r>
            <a:endParaRPr sz="1200">
              <a:latin typeface="Calibri"/>
              <a:cs typeface="Calibri"/>
            </a:endParaRPr>
          </a:p>
          <a:p>
            <a:pPr marL="320040" marR="118745" indent="-320040" algn="r">
              <a:lnSpc>
                <a:spcPts val="1365"/>
              </a:lnSpc>
              <a:buFont typeface="Arial"/>
              <a:buChar char="●"/>
              <a:tabLst>
                <a:tab pos="320040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Resuelve</a:t>
            </a:r>
            <a:r>
              <a:rPr sz="12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problemas</a:t>
            </a:r>
            <a:endParaRPr sz="1200">
              <a:latin typeface="Calibri"/>
              <a:cs typeface="Calibri"/>
            </a:endParaRPr>
          </a:p>
          <a:p>
            <a:pPr marL="332740" marR="316865">
              <a:lnSpc>
                <a:spcPts val="1430"/>
              </a:lnSpc>
              <a:spcBef>
                <a:spcPts val="5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clasificación</a:t>
            </a:r>
            <a:r>
              <a:rPr sz="12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regresión.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15612" y="1307837"/>
            <a:ext cx="2476500" cy="5293360"/>
            <a:chOff x="3315612" y="1307837"/>
            <a:chExt cx="2476500" cy="5293360"/>
          </a:xfrm>
        </p:grpSpPr>
        <p:sp>
          <p:nvSpPr>
            <p:cNvPr id="11" name="object 11"/>
            <p:cNvSpPr/>
            <p:nvPr/>
          </p:nvSpPr>
          <p:spPr>
            <a:xfrm>
              <a:off x="3320374" y="1312600"/>
              <a:ext cx="2466975" cy="5283835"/>
            </a:xfrm>
            <a:custGeom>
              <a:avLst/>
              <a:gdLst/>
              <a:ahLst/>
              <a:cxnLst/>
              <a:rect l="l" t="t" r="r" b="b"/>
              <a:pathLst>
                <a:path w="2466975" h="5283834">
                  <a:moveTo>
                    <a:pt x="2466599" y="5283299"/>
                  </a:moveTo>
                  <a:lnTo>
                    <a:pt x="411108" y="5283299"/>
                  </a:lnTo>
                  <a:lnTo>
                    <a:pt x="0" y="4872191"/>
                  </a:lnTo>
                  <a:lnTo>
                    <a:pt x="0" y="0"/>
                  </a:lnTo>
                  <a:lnTo>
                    <a:pt x="2055491" y="0"/>
                  </a:lnTo>
                  <a:lnTo>
                    <a:pt x="2466599" y="411108"/>
                  </a:lnTo>
                  <a:lnTo>
                    <a:pt x="2466599" y="5283299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20374" y="1312600"/>
              <a:ext cx="2466975" cy="5283835"/>
            </a:xfrm>
            <a:custGeom>
              <a:avLst/>
              <a:gdLst/>
              <a:ahLst/>
              <a:cxnLst/>
              <a:rect l="l" t="t" r="r" b="b"/>
              <a:pathLst>
                <a:path w="2466975" h="5283834">
                  <a:moveTo>
                    <a:pt x="0" y="0"/>
                  </a:moveTo>
                  <a:lnTo>
                    <a:pt x="2055491" y="0"/>
                  </a:lnTo>
                  <a:lnTo>
                    <a:pt x="2466599" y="411108"/>
                  </a:lnTo>
                  <a:lnTo>
                    <a:pt x="2466599" y="5283299"/>
                  </a:lnTo>
                  <a:lnTo>
                    <a:pt x="411108" y="5283299"/>
                  </a:lnTo>
                  <a:lnTo>
                    <a:pt x="0" y="48721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35503" y="2940091"/>
            <a:ext cx="1733550" cy="219900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2740" marR="5080" indent="-320675">
              <a:lnSpc>
                <a:spcPts val="1430"/>
              </a:lnSpc>
              <a:spcBef>
                <a:spcPts val="155"/>
              </a:spcBef>
              <a:buFont typeface="Arial"/>
              <a:buChar char="●"/>
              <a:tabLst>
                <a:tab pos="332740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es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capaz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identificar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estructuras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patrones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los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sin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necesidad</a:t>
            </a:r>
            <a:r>
              <a:rPr sz="12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conocimiento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de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los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resultados.</a:t>
            </a: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ts val="1345"/>
              </a:lnSpc>
              <a:buFont typeface="Arial"/>
              <a:buChar char="●"/>
              <a:tabLst>
                <a:tab pos="332740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Permite</a:t>
            </a:r>
            <a:r>
              <a:rPr sz="12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explorar</a:t>
            </a:r>
            <a:endParaRPr sz="1200">
              <a:latin typeface="Calibri"/>
              <a:cs typeface="Calibri"/>
            </a:endParaRPr>
          </a:p>
          <a:p>
            <a:pPr marL="332740" marR="12065" algn="just">
              <a:lnSpc>
                <a:spcPts val="1430"/>
              </a:lnSpc>
              <a:spcBef>
                <a:spcPts val="50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grandes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conjuntos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sin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necesidad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etiquetar.</a:t>
            </a:r>
            <a:endParaRPr sz="1200">
              <a:latin typeface="Calibri"/>
              <a:cs typeface="Calibri"/>
            </a:endParaRPr>
          </a:p>
          <a:p>
            <a:pPr marL="335280" indent="-322580" algn="just">
              <a:lnSpc>
                <a:spcPts val="1360"/>
              </a:lnSpc>
              <a:buFont typeface="Arial"/>
              <a:buChar char="●"/>
              <a:tabLst>
                <a:tab pos="335280" algn="l"/>
              </a:tabLst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Clustering,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detección</a:t>
            </a:r>
            <a:endParaRPr sz="1200">
              <a:latin typeface="Calibri"/>
              <a:cs typeface="Calibri"/>
            </a:endParaRPr>
          </a:p>
          <a:p>
            <a:pPr marL="332740" algn="just">
              <a:lnSpc>
                <a:spcPts val="1435"/>
              </a:lnSpc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anomalias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97512" y="1307837"/>
            <a:ext cx="2476500" cy="5293360"/>
            <a:chOff x="6197512" y="1307837"/>
            <a:chExt cx="2476500" cy="5293360"/>
          </a:xfrm>
        </p:grpSpPr>
        <p:sp>
          <p:nvSpPr>
            <p:cNvPr id="15" name="object 15"/>
            <p:cNvSpPr/>
            <p:nvPr/>
          </p:nvSpPr>
          <p:spPr>
            <a:xfrm>
              <a:off x="6202274" y="1312600"/>
              <a:ext cx="2466975" cy="5283835"/>
            </a:xfrm>
            <a:custGeom>
              <a:avLst/>
              <a:gdLst/>
              <a:ahLst/>
              <a:cxnLst/>
              <a:rect l="l" t="t" r="r" b="b"/>
              <a:pathLst>
                <a:path w="2466975" h="5283834">
                  <a:moveTo>
                    <a:pt x="2466599" y="5283299"/>
                  </a:moveTo>
                  <a:lnTo>
                    <a:pt x="411108" y="5283299"/>
                  </a:lnTo>
                  <a:lnTo>
                    <a:pt x="0" y="4872191"/>
                  </a:lnTo>
                  <a:lnTo>
                    <a:pt x="0" y="0"/>
                  </a:lnTo>
                  <a:lnTo>
                    <a:pt x="2055491" y="0"/>
                  </a:lnTo>
                  <a:lnTo>
                    <a:pt x="2466599" y="411108"/>
                  </a:lnTo>
                  <a:lnTo>
                    <a:pt x="2466599" y="5283299"/>
                  </a:lnTo>
                  <a:close/>
                </a:path>
              </a:pathLst>
            </a:custGeom>
            <a:solidFill>
              <a:srgbClr val="E69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02274" y="1312600"/>
              <a:ext cx="2466975" cy="5283835"/>
            </a:xfrm>
            <a:custGeom>
              <a:avLst/>
              <a:gdLst/>
              <a:ahLst/>
              <a:cxnLst/>
              <a:rect l="l" t="t" r="r" b="b"/>
              <a:pathLst>
                <a:path w="2466975" h="5283834">
                  <a:moveTo>
                    <a:pt x="0" y="0"/>
                  </a:moveTo>
                  <a:lnTo>
                    <a:pt x="2055491" y="0"/>
                  </a:lnTo>
                  <a:lnTo>
                    <a:pt x="2466599" y="411108"/>
                  </a:lnTo>
                  <a:lnTo>
                    <a:pt x="2466599" y="5283299"/>
                  </a:lnTo>
                  <a:lnTo>
                    <a:pt x="411108" y="5283299"/>
                  </a:lnTo>
                  <a:lnTo>
                    <a:pt x="0" y="487219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617404" y="2759116"/>
            <a:ext cx="1652905" cy="25609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332740" marR="12065" indent="-320675">
              <a:lnSpc>
                <a:spcPts val="1430"/>
              </a:lnSpc>
              <a:spcBef>
                <a:spcPts val="155"/>
              </a:spcBef>
              <a:buFont typeface="Arial"/>
              <a:buChar char="●"/>
              <a:tabLst>
                <a:tab pos="332740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aprende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tomar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decisiones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en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entorno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para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maximizar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una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recompensa acumulativa.</a:t>
            </a:r>
            <a:endParaRPr sz="1200">
              <a:latin typeface="Calibri"/>
              <a:cs typeface="Calibri"/>
            </a:endParaRPr>
          </a:p>
          <a:p>
            <a:pPr marL="332740" indent="-320040">
              <a:lnSpc>
                <a:spcPts val="1345"/>
              </a:lnSpc>
              <a:buFont typeface="Arial"/>
              <a:buChar char="●"/>
              <a:tabLst>
                <a:tab pos="332740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requiere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datos</a:t>
            </a:r>
            <a:endParaRPr sz="1200">
              <a:latin typeface="Calibri"/>
              <a:cs typeface="Calibri"/>
            </a:endParaRPr>
          </a:p>
          <a:p>
            <a:pPr marL="332740">
              <a:lnSpc>
                <a:spcPts val="1425"/>
              </a:lnSpc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etiquetados.</a:t>
            </a:r>
            <a:endParaRPr sz="1200">
              <a:latin typeface="Calibri"/>
              <a:cs typeface="Calibri"/>
            </a:endParaRPr>
          </a:p>
          <a:p>
            <a:pPr marL="332740" marR="5080" indent="-320675">
              <a:lnSpc>
                <a:spcPts val="1420"/>
              </a:lnSpc>
              <a:spcBef>
                <a:spcPts val="55"/>
              </a:spcBef>
              <a:buFont typeface="Arial"/>
              <a:buChar char="●"/>
              <a:tabLst>
                <a:tab pos="332740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modelo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aprende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través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la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retroalimentación recibida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forma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recompensas</a:t>
            </a:r>
            <a:r>
              <a:rPr sz="12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penalizaciones.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7924" y="1636774"/>
            <a:ext cx="1367790" cy="658495"/>
          </a:xfrm>
          <a:prstGeom prst="rect">
            <a:avLst/>
          </a:prstGeom>
          <a:solidFill>
            <a:srgbClr val="FFFFFF"/>
          </a:solidFill>
          <a:ln w="9524">
            <a:solidFill>
              <a:srgbClr val="44546A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156845" marR="149860" indent="24130">
              <a:lnSpc>
                <a:spcPts val="1650"/>
              </a:lnSpc>
              <a:spcBef>
                <a:spcPts val="965"/>
              </a:spcBef>
            </a:pPr>
            <a:r>
              <a:rPr sz="1400" b="1" spc="-10" dirty="0">
                <a:latin typeface="Calibri"/>
                <a:cs typeface="Calibri"/>
              </a:rPr>
              <a:t>APRENDIZAJE SUPERVISADO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69825" y="1636774"/>
            <a:ext cx="1367790" cy="658495"/>
          </a:xfrm>
          <a:prstGeom prst="rect">
            <a:avLst/>
          </a:prstGeom>
          <a:solidFill>
            <a:srgbClr val="FFFFFF"/>
          </a:solidFill>
          <a:ln w="9524">
            <a:solidFill>
              <a:srgbClr val="44546A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56845" marR="149860" indent="635" algn="ctr">
              <a:lnSpc>
                <a:spcPts val="1650"/>
              </a:lnSpc>
              <a:spcBef>
                <a:spcPts val="140"/>
              </a:spcBef>
            </a:pPr>
            <a:r>
              <a:rPr sz="1400" b="1" spc="-10" dirty="0">
                <a:latin typeface="Calibri"/>
                <a:cs typeface="Calibri"/>
              </a:rPr>
              <a:t>APRENDIZAJE </a:t>
            </a:r>
            <a:r>
              <a:rPr sz="1400" b="1" spc="-25" dirty="0">
                <a:latin typeface="Calibri"/>
                <a:cs typeface="Calibri"/>
              </a:rPr>
              <a:t>NO </a:t>
            </a:r>
            <a:r>
              <a:rPr sz="1400" b="1" spc="-10" dirty="0">
                <a:latin typeface="Calibri"/>
                <a:cs typeface="Calibri"/>
              </a:rPr>
              <a:t>SUPERVISADO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51725" y="1636774"/>
            <a:ext cx="1367790" cy="658495"/>
          </a:xfrm>
          <a:prstGeom prst="rect">
            <a:avLst/>
          </a:prstGeom>
          <a:solidFill>
            <a:srgbClr val="FFFFFF"/>
          </a:solidFill>
          <a:ln w="9524">
            <a:solidFill>
              <a:srgbClr val="44546A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80975" marR="173355" algn="ctr">
              <a:lnSpc>
                <a:spcPts val="1650"/>
              </a:lnSpc>
              <a:spcBef>
                <a:spcPts val="140"/>
              </a:spcBef>
            </a:pPr>
            <a:r>
              <a:rPr sz="1400" b="1" spc="-10" dirty="0">
                <a:latin typeface="Calibri"/>
                <a:cs typeface="Calibri"/>
              </a:rPr>
              <a:t>APRENDIZAJE </a:t>
            </a:r>
            <a:r>
              <a:rPr sz="1400" b="1" spc="-25" dirty="0">
                <a:latin typeface="Calibri"/>
                <a:cs typeface="Calibri"/>
              </a:rPr>
              <a:t>POR </a:t>
            </a:r>
            <a:r>
              <a:rPr sz="1400" b="1" spc="-10" dirty="0">
                <a:latin typeface="Calibri"/>
                <a:cs typeface="Calibri"/>
              </a:rPr>
              <a:t>REFUERZO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04337" y="5404637"/>
            <a:ext cx="1954530" cy="842644"/>
            <a:chOff x="704337" y="5404637"/>
            <a:chExt cx="1954530" cy="842644"/>
          </a:xfrm>
        </p:grpSpPr>
        <p:sp>
          <p:nvSpPr>
            <p:cNvPr id="22" name="object 22"/>
            <p:cNvSpPr/>
            <p:nvPr/>
          </p:nvSpPr>
          <p:spPr>
            <a:xfrm>
              <a:off x="709099" y="5409400"/>
              <a:ext cx="1945005" cy="833119"/>
            </a:xfrm>
            <a:custGeom>
              <a:avLst/>
              <a:gdLst/>
              <a:ahLst/>
              <a:cxnLst/>
              <a:rect l="l" t="t" r="r" b="b"/>
              <a:pathLst>
                <a:path w="1945005" h="833120">
                  <a:moveTo>
                    <a:pt x="1944899" y="832799"/>
                  </a:moveTo>
                  <a:lnTo>
                    <a:pt x="0" y="832799"/>
                  </a:lnTo>
                  <a:lnTo>
                    <a:pt x="0" y="0"/>
                  </a:lnTo>
                  <a:lnTo>
                    <a:pt x="1944899" y="0"/>
                  </a:lnTo>
                  <a:lnTo>
                    <a:pt x="1944899" y="832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9099" y="5409400"/>
              <a:ext cx="1945005" cy="833119"/>
            </a:xfrm>
            <a:custGeom>
              <a:avLst/>
              <a:gdLst/>
              <a:ahLst/>
              <a:cxnLst/>
              <a:rect l="l" t="t" r="r" b="b"/>
              <a:pathLst>
                <a:path w="1945005" h="833120">
                  <a:moveTo>
                    <a:pt x="0" y="0"/>
                  </a:moveTo>
                  <a:lnTo>
                    <a:pt x="1944899" y="0"/>
                  </a:lnTo>
                  <a:lnTo>
                    <a:pt x="1944899" y="832799"/>
                  </a:lnTo>
                  <a:lnTo>
                    <a:pt x="0" y="83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7274" y="5561299"/>
              <a:ext cx="528998" cy="5289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312" y="5747537"/>
              <a:ext cx="196724" cy="1565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1512" y="5747537"/>
              <a:ext cx="196724" cy="15652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94825" y="5731819"/>
            <a:ext cx="3435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Calibri"/>
                <a:cs typeface="Calibri"/>
              </a:rPr>
              <a:t>INPUT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71525" y="5720545"/>
            <a:ext cx="45783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Calibri"/>
                <a:cs typeface="Calibri"/>
              </a:rPr>
              <a:t>OUTPUT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00925" y="5470470"/>
            <a:ext cx="5403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Calibri"/>
                <a:cs typeface="Calibri"/>
              </a:rPr>
              <a:t>TRAINING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56799" y="5409400"/>
            <a:ext cx="1945005" cy="833119"/>
            <a:chOff x="3556799" y="5409400"/>
            <a:chExt cx="1945005" cy="833119"/>
          </a:xfrm>
        </p:grpSpPr>
        <p:sp>
          <p:nvSpPr>
            <p:cNvPr id="31" name="object 31"/>
            <p:cNvSpPr/>
            <p:nvPr/>
          </p:nvSpPr>
          <p:spPr>
            <a:xfrm>
              <a:off x="3556799" y="5409400"/>
              <a:ext cx="1945005" cy="833119"/>
            </a:xfrm>
            <a:custGeom>
              <a:avLst/>
              <a:gdLst/>
              <a:ahLst/>
              <a:cxnLst/>
              <a:rect l="l" t="t" r="r" b="b"/>
              <a:pathLst>
                <a:path w="1945004" h="833120">
                  <a:moveTo>
                    <a:pt x="1944899" y="832799"/>
                  </a:moveTo>
                  <a:lnTo>
                    <a:pt x="0" y="832799"/>
                  </a:lnTo>
                  <a:lnTo>
                    <a:pt x="0" y="0"/>
                  </a:lnTo>
                  <a:lnTo>
                    <a:pt x="1944899" y="0"/>
                  </a:lnTo>
                  <a:lnTo>
                    <a:pt x="1944899" y="832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54974" y="5561299"/>
              <a:ext cx="528998" cy="52899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012" y="5747537"/>
              <a:ext cx="196724" cy="1565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9212" y="5747537"/>
              <a:ext cx="196724" cy="15652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556799" y="5409400"/>
            <a:ext cx="1945005" cy="833119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0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tabLst>
                <a:tab pos="1461770" algn="l"/>
              </a:tabLst>
            </a:pPr>
            <a:r>
              <a:rPr sz="1000" b="1" spc="-10" dirty="0">
                <a:latin typeface="Calibri"/>
                <a:cs typeface="Calibri"/>
              </a:rPr>
              <a:t>INPUT</a:t>
            </a:r>
            <a:r>
              <a:rPr sz="1000" b="1" dirty="0">
                <a:latin typeface="Calibri"/>
                <a:cs typeface="Calibri"/>
              </a:rPr>
              <a:t>	</a:t>
            </a:r>
            <a:r>
              <a:rPr sz="1500" b="1" spc="-15" baseline="5555" dirty="0">
                <a:latin typeface="Calibri"/>
                <a:cs typeface="Calibri"/>
              </a:rPr>
              <a:t>OUTPUT</a:t>
            </a:r>
            <a:endParaRPr sz="1500" baseline="5555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448587" y="5404637"/>
            <a:ext cx="1954530" cy="842644"/>
            <a:chOff x="6448587" y="5404637"/>
            <a:chExt cx="1954530" cy="842644"/>
          </a:xfrm>
        </p:grpSpPr>
        <p:sp>
          <p:nvSpPr>
            <p:cNvPr id="37" name="object 37"/>
            <p:cNvSpPr/>
            <p:nvPr/>
          </p:nvSpPr>
          <p:spPr>
            <a:xfrm>
              <a:off x="6453349" y="5409400"/>
              <a:ext cx="1945005" cy="833119"/>
            </a:xfrm>
            <a:custGeom>
              <a:avLst/>
              <a:gdLst/>
              <a:ahLst/>
              <a:cxnLst/>
              <a:rect l="l" t="t" r="r" b="b"/>
              <a:pathLst>
                <a:path w="1945004" h="833120">
                  <a:moveTo>
                    <a:pt x="1944899" y="832799"/>
                  </a:moveTo>
                  <a:lnTo>
                    <a:pt x="0" y="832799"/>
                  </a:lnTo>
                  <a:lnTo>
                    <a:pt x="0" y="0"/>
                  </a:lnTo>
                  <a:lnTo>
                    <a:pt x="1944899" y="0"/>
                  </a:lnTo>
                  <a:lnTo>
                    <a:pt x="1944899" y="832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53349" y="5409400"/>
              <a:ext cx="1945005" cy="833119"/>
            </a:xfrm>
            <a:custGeom>
              <a:avLst/>
              <a:gdLst/>
              <a:ahLst/>
              <a:cxnLst/>
              <a:rect l="l" t="t" r="r" b="b"/>
              <a:pathLst>
                <a:path w="1945004" h="833120">
                  <a:moveTo>
                    <a:pt x="0" y="0"/>
                  </a:moveTo>
                  <a:lnTo>
                    <a:pt x="1944899" y="0"/>
                  </a:lnTo>
                  <a:lnTo>
                    <a:pt x="1944899" y="832799"/>
                  </a:lnTo>
                  <a:lnTo>
                    <a:pt x="0" y="83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1524" y="5561299"/>
              <a:ext cx="528997" cy="52899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9562" y="5747537"/>
              <a:ext cx="196724" cy="1565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5762" y="5747537"/>
              <a:ext cx="196724" cy="15652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6539075" y="5731819"/>
            <a:ext cx="3435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Calibri"/>
                <a:cs typeface="Calibri"/>
              </a:rPr>
              <a:t>INPUT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15774" y="5720545"/>
            <a:ext cx="45783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Calibri"/>
                <a:cs typeface="Calibri"/>
              </a:rPr>
              <a:t>OUTPUT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45175" y="5470470"/>
            <a:ext cx="5435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Calibri"/>
                <a:cs typeface="Calibri"/>
              </a:rPr>
              <a:t>REWARDS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743837" y="5505537"/>
            <a:ext cx="438784" cy="228600"/>
            <a:chOff x="7743837" y="5505537"/>
            <a:chExt cx="438784" cy="228600"/>
          </a:xfrm>
        </p:grpSpPr>
        <p:sp>
          <p:nvSpPr>
            <p:cNvPr id="46" name="object 46"/>
            <p:cNvSpPr/>
            <p:nvPr/>
          </p:nvSpPr>
          <p:spPr>
            <a:xfrm>
              <a:off x="7748599" y="5510300"/>
              <a:ext cx="429259" cy="219075"/>
            </a:xfrm>
            <a:custGeom>
              <a:avLst/>
              <a:gdLst/>
              <a:ahLst/>
              <a:cxnLst/>
              <a:rect l="l" t="t" r="r" b="b"/>
              <a:pathLst>
                <a:path w="429259" h="219075">
                  <a:moveTo>
                    <a:pt x="428699" y="218999"/>
                  </a:moveTo>
                  <a:lnTo>
                    <a:pt x="396193" y="218999"/>
                  </a:lnTo>
                  <a:lnTo>
                    <a:pt x="396193" y="71002"/>
                  </a:lnTo>
                  <a:lnTo>
                    <a:pt x="74665" y="71002"/>
                  </a:lnTo>
                  <a:lnTo>
                    <a:pt x="74665" y="109499"/>
                  </a:lnTo>
                  <a:lnTo>
                    <a:pt x="0" y="54749"/>
                  </a:lnTo>
                  <a:lnTo>
                    <a:pt x="74665" y="0"/>
                  </a:lnTo>
                  <a:lnTo>
                    <a:pt x="74665" y="38496"/>
                  </a:lnTo>
                  <a:lnTo>
                    <a:pt x="428699" y="38496"/>
                  </a:lnTo>
                  <a:lnTo>
                    <a:pt x="428699" y="21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48599" y="5510300"/>
              <a:ext cx="429259" cy="219075"/>
            </a:xfrm>
            <a:custGeom>
              <a:avLst/>
              <a:gdLst/>
              <a:ahLst/>
              <a:cxnLst/>
              <a:rect l="l" t="t" r="r" b="b"/>
              <a:pathLst>
                <a:path w="429259" h="219075">
                  <a:moveTo>
                    <a:pt x="396193" y="218999"/>
                  </a:moveTo>
                  <a:lnTo>
                    <a:pt x="396193" y="71002"/>
                  </a:lnTo>
                  <a:lnTo>
                    <a:pt x="74665" y="71002"/>
                  </a:lnTo>
                  <a:lnTo>
                    <a:pt x="74665" y="109499"/>
                  </a:lnTo>
                  <a:lnTo>
                    <a:pt x="0" y="54749"/>
                  </a:lnTo>
                  <a:lnTo>
                    <a:pt x="74665" y="0"/>
                  </a:lnTo>
                  <a:lnTo>
                    <a:pt x="74665" y="38496"/>
                  </a:lnTo>
                  <a:lnTo>
                    <a:pt x="428699" y="38496"/>
                  </a:lnTo>
                  <a:lnTo>
                    <a:pt x="428699" y="218999"/>
                  </a:lnTo>
                  <a:lnTo>
                    <a:pt x="396193" y="218999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3025" y="6664860"/>
            <a:ext cx="33858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Arial MT"/>
                <a:cs typeface="Arial MT"/>
              </a:rPr>
              <a:t>https://machinelearningmastery.com/types-of-learning-in-machine-learning/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15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15"/>
          <p:cNvSpPr/>
          <p:nvPr/>
        </p:nvSpPr>
        <p:spPr>
          <a:xfrm>
            <a:off x="2853856" y="994625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2853856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4178858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1249245" y="3395469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1165160" y="1650948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137849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2853856" y="3961710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15"/>
          <p:cNvCxnSpPr>
            <a:stCxn id="279" idx="6"/>
            <a:endCxn id="278" idx="2"/>
          </p:cNvCxnSpPr>
          <p:nvPr/>
        </p:nvCxnSpPr>
        <p:spPr>
          <a:xfrm rot="10800000" flipH="1">
            <a:off x="712049" y="1934137"/>
            <a:ext cx="453000" cy="80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2" name="Google Shape;282;p15"/>
          <p:cNvCxnSpPr>
            <a:stCxn id="279" idx="6"/>
            <a:endCxn id="277" idx="1"/>
          </p:cNvCxnSpPr>
          <p:nvPr/>
        </p:nvCxnSpPr>
        <p:spPr>
          <a:xfrm>
            <a:off x="712049" y="2734237"/>
            <a:ext cx="621300" cy="74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3" name="Google Shape;283;p15"/>
          <p:cNvCxnSpPr>
            <a:endCxn id="275" idx="1"/>
          </p:cNvCxnSpPr>
          <p:nvPr/>
        </p:nvCxnSpPr>
        <p:spPr>
          <a:xfrm>
            <a:off x="1739745" y="1934090"/>
            <a:ext cx="1198200" cy="60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4" name="Google Shape;284;p15"/>
          <p:cNvCxnSpPr>
            <a:stCxn id="278" idx="5"/>
            <a:endCxn id="280" idx="1"/>
          </p:cNvCxnSpPr>
          <p:nvPr/>
        </p:nvCxnSpPr>
        <p:spPr>
          <a:xfrm>
            <a:off x="1655271" y="2134144"/>
            <a:ext cx="1282800" cy="19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5" name="Google Shape;285;p15"/>
          <p:cNvCxnSpPr>
            <a:stCxn id="277" idx="0"/>
            <a:endCxn id="274" idx="3"/>
          </p:cNvCxnSpPr>
          <p:nvPr/>
        </p:nvCxnSpPr>
        <p:spPr>
          <a:xfrm rot="10800000" flipH="1">
            <a:off x="1536345" y="1477869"/>
            <a:ext cx="1401600" cy="191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6" name="Google Shape;286;p15"/>
          <p:cNvCxnSpPr>
            <a:stCxn id="277" idx="7"/>
            <a:endCxn id="275" idx="3"/>
          </p:cNvCxnSpPr>
          <p:nvPr/>
        </p:nvCxnSpPr>
        <p:spPr>
          <a:xfrm rot="10800000" flipH="1">
            <a:off x="1739355" y="2934473"/>
            <a:ext cx="1198500" cy="5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7" name="Google Shape;287;p15"/>
          <p:cNvCxnSpPr>
            <a:stCxn id="277" idx="5"/>
            <a:endCxn id="280" idx="2"/>
          </p:cNvCxnSpPr>
          <p:nvPr/>
        </p:nvCxnSpPr>
        <p:spPr>
          <a:xfrm>
            <a:off x="1739355" y="3878666"/>
            <a:ext cx="11145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8" name="Google Shape;288;p15"/>
          <p:cNvCxnSpPr>
            <a:stCxn id="274" idx="6"/>
            <a:endCxn id="276" idx="1"/>
          </p:cNvCxnSpPr>
          <p:nvPr/>
        </p:nvCxnSpPr>
        <p:spPr>
          <a:xfrm>
            <a:off x="3428056" y="1277675"/>
            <a:ext cx="834900" cy="125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9" name="Google Shape;289;p15"/>
          <p:cNvCxnSpPr>
            <a:stCxn id="275" idx="6"/>
            <a:endCxn id="276" idx="2"/>
          </p:cNvCxnSpPr>
          <p:nvPr/>
        </p:nvCxnSpPr>
        <p:spPr>
          <a:xfrm>
            <a:off x="3428056" y="2734237"/>
            <a:ext cx="750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0" name="Google Shape;290;p15"/>
          <p:cNvCxnSpPr>
            <a:stCxn id="280" idx="6"/>
            <a:endCxn id="276" idx="3"/>
          </p:cNvCxnSpPr>
          <p:nvPr/>
        </p:nvCxnSpPr>
        <p:spPr>
          <a:xfrm rot="10800000" flipH="1">
            <a:off x="3428056" y="2934360"/>
            <a:ext cx="834900" cy="13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1" name="Google Shape;291;p15"/>
          <p:cNvSpPr txBox="1"/>
          <p:nvPr/>
        </p:nvSpPr>
        <p:spPr>
          <a:xfrm>
            <a:off x="45650" y="1805270"/>
            <a:ext cx="77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Dato de entrada</a:t>
            </a:r>
            <a:endParaRPr sz="9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2853856" y="994625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2853856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4178858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5"/>
          <p:cNvSpPr/>
          <p:nvPr/>
        </p:nvSpPr>
        <p:spPr>
          <a:xfrm>
            <a:off x="1249245" y="3395469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5"/>
          <p:cNvSpPr/>
          <p:nvPr/>
        </p:nvSpPr>
        <p:spPr>
          <a:xfrm>
            <a:off x="1165160" y="1650948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5"/>
          <p:cNvSpPr/>
          <p:nvPr/>
        </p:nvSpPr>
        <p:spPr>
          <a:xfrm>
            <a:off x="137849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2853856" y="3961710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15"/>
          <p:cNvCxnSpPr>
            <a:stCxn id="297" idx="6"/>
            <a:endCxn id="296" idx="2"/>
          </p:cNvCxnSpPr>
          <p:nvPr/>
        </p:nvCxnSpPr>
        <p:spPr>
          <a:xfrm rot="10800000" flipH="1">
            <a:off x="712049" y="1934137"/>
            <a:ext cx="453000" cy="80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0" name="Google Shape;300;p15"/>
          <p:cNvCxnSpPr>
            <a:stCxn id="297" idx="6"/>
            <a:endCxn id="295" idx="1"/>
          </p:cNvCxnSpPr>
          <p:nvPr/>
        </p:nvCxnSpPr>
        <p:spPr>
          <a:xfrm>
            <a:off x="712049" y="2734237"/>
            <a:ext cx="621300" cy="74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1" name="Google Shape;301;p15"/>
          <p:cNvCxnSpPr>
            <a:stCxn id="296" idx="7"/>
            <a:endCxn id="292" idx="2"/>
          </p:cNvCxnSpPr>
          <p:nvPr/>
        </p:nvCxnSpPr>
        <p:spPr>
          <a:xfrm rot="10800000" flipH="1">
            <a:off x="1655271" y="1277551"/>
            <a:ext cx="1198500" cy="45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2" name="Google Shape;302;p15"/>
          <p:cNvCxnSpPr>
            <a:endCxn id="293" idx="1"/>
          </p:cNvCxnSpPr>
          <p:nvPr/>
        </p:nvCxnSpPr>
        <p:spPr>
          <a:xfrm>
            <a:off x="1739745" y="1934090"/>
            <a:ext cx="1198200" cy="60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3" name="Google Shape;303;p15"/>
          <p:cNvCxnSpPr>
            <a:stCxn id="296" idx="5"/>
            <a:endCxn id="298" idx="1"/>
          </p:cNvCxnSpPr>
          <p:nvPr/>
        </p:nvCxnSpPr>
        <p:spPr>
          <a:xfrm>
            <a:off x="1655271" y="2134144"/>
            <a:ext cx="1282800" cy="19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4" name="Google Shape;304;p15"/>
          <p:cNvCxnSpPr>
            <a:stCxn id="295" idx="0"/>
            <a:endCxn id="292" idx="3"/>
          </p:cNvCxnSpPr>
          <p:nvPr/>
        </p:nvCxnSpPr>
        <p:spPr>
          <a:xfrm rot="10800000" flipH="1">
            <a:off x="1536345" y="1477869"/>
            <a:ext cx="1401600" cy="191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5" name="Google Shape;305;p15"/>
          <p:cNvCxnSpPr>
            <a:stCxn id="295" idx="7"/>
            <a:endCxn id="293" idx="3"/>
          </p:cNvCxnSpPr>
          <p:nvPr/>
        </p:nvCxnSpPr>
        <p:spPr>
          <a:xfrm rot="10800000" flipH="1">
            <a:off x="1739355" y="2934473"/>
            <a:ext cx="1198500" cy="5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6" name="Google Shape;306;p15"/>
          <p:cNvCxnSpPr>
            <a:stCxn id="295" idx="5"/>
            <a:endCxn id="298" idx="2"/>
          </p:cNvCxnSpPr>
          <p:nvPr/>
        </p:nvCxnSpPr>
        <p:spPr>
          <a:xfrm>
            <a:off x="1739355" y="3878666"/>
            <a:ext cx="11145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7" name="Google Shape;307;p15"/>
          <p:cNvCxnSpPr>
            <a:stCxn id="292" idx="6"/>
            <a:endCxn id="294" idx="1"/>
          </p:cNvCxnSpPr>
          <p:nvPr/>
        </p:nvCxnSpPr>
        <p:spPr>
          <a:xfrm>
            <a:off x="3428056" y="1277675"/>
            <a:ext cx="834900" cy="125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8" name="Google Shape;308;p15"/>
          <p:cNvCxnSpPr>
            <a:stCxn id="293" idx="6"/>
            <a:endCxn id="294" idx="2"/>
          </p:cNvCxnSpPr>
          <p:nvPr/>
        </p:nvCxnSpPr>
        <p:spPr>
          <a:xfrm>
            <a:off x="3428056" y="2734237"/>
            <a:ext cx="750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p15"/>
          <p:cNvCxnSpPr>
            <a:stCxn id="298" idx="6"/>
            <a:endCxn id="294" idx="3"/>
          </p:cNvCxnSpPr>
          <p:nvPr/>
        </p:nvCxnSpPr>
        <p:spPr>
          <a:xfrm rot="10800000" flipH="1">
            <a:off x="3428056" y="2934360"/>
            <a:ext cx="834900" cy="13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0" name="Google Shape;310;p15"/>
          <p:cNvSpPr txBox="1"/>
          <p:nvPr/>
        </p:nvSpPr>
        <p:spPr>
          <a:xfrm>
            <a:off x="714921" y="1989529"/>
            <a:ext cx="19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5"/>
          <p:cNvSpPr txBox="1"/>
          <p:nvPr/>
        </p:nvSpPr>
        <p:spPr>
          <a:xfrm>
            <a:off x="780677" y="2911574"/>
            <a:ext cx="19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2853856" y="994625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2853856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4178858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1249245" y="3395469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1165160" y="1650948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137849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2853856" y="3961710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15"/>
          <p:cNvCxnSpPr>
            <a:stCxn id="317" idx="6"/>
            <a:endCxn id="316" idx="2"/>
          </p:cNvCxnSpPr>
          <p:nvPr/>
        </p:nvCxnSpPr>
        <p:spPr>
          <a:xfrm rot="10800000" flipH="1">
            <a:off x="712049" y="1934137"/>
            <a:ext cx="453000" cy="80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0" name="Google Shape;320;p15"/>
          <p:cNvCxnSpPr>
            <a:stCxn id="317" idx="6"/>
            <a:endCxn id="315" idx="1"/>
          </p:cNvCxnSpPr>
          <p:nvPr/>
        </p:nvCxnSpPr>
        <p:spPr>
          <a:xfrm>
            <a:off x="712049" y="2734237"/>
            <a:ext cx="621300" cy="74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1" name="Google Shape;321;p15"/>
          <p:cNvCxnSpPr>
            <a:stCxn id="316" idx="7"/>
            <a:endCxn id="312" idx="2"/>
          </p:cNvCxnSpPr>
          <p:nvPr/>
        </p:nvCxnSpPr>
        <p:spPr>
          <a:xfrm rot="10800000" flipH="1">
            <a:off x="1655271" y="1277551"/>
            <a:ext cx="1198500" cy="45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2" name="Google Shape;322;p15"/>
          <p:cNvCxnSpPr>
            <a:endCxn id="313" idx="1"/>
          </p:cNvCxnSpPr>
          <p:nvPr/>
        </p:nvCxnSpPr>
        <p:spPr>
          <a:xfrm>
            <a:off x="1739745" y="1934090"/>
            <a:ext cx="1198200" cy="60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3" name="Google Shape;323;p15"/>
          <p:cNvCxnSpPr>
            <a:stCxn id="316" idx="5"/>
            <a:endCxn id="318" idx="1"/>
          </p:cNvCxnSpPr>
          <p:nvPr/>
        </p:nvCxnSpPr>
        <p:spPr>
          <a:xfrm>
            <a:off x="1655271" y="2134144"/>
            <a:ext cx="1282800" cy="19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4" name="Google Shape;324;p15"/>
          <p:cNvCxnSpPr>
            <a:stCxn id="315" idx="0"/>
            <a:endCxn id="312" idx="3"/>
          </p:cNvCxnSpPr>
          <p:nvPr/>
        </p:nvCxnSpPr>
        <p:spPr>
          <a:xfrm rot="10800000" flipH="1">
            <a:off x="1536345" y="1477869"/>
            <a:ext cx="1401600" cy="191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5" name="Google Shape;325;p15"/>
          <p:cNvCxnSpPr>
            <a:stCxn id="315" idx="7"/>
            <a:endCxn id="313" idx="3"/>
          </p:cNvCxnSpPr>
          <p:nvPr/>
        </p:nvCxnSpPr>
        <p:spPr>
          <a:xfrm rot="10800000" flipH="1">
            <a:off x="1739355" y="2934473"/>
            <a:ext cx="1198500" cy="5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6" name="Google Shape;326;p15"/>
          <p:cNvCxnSpPr>
            <a:stCxn id="315" idx="5"/>
            <a:endCxn id="318" idx="2"/>
          </p:cNvCxnSpPr>
          <p:nvPr/>
        </p:nvCxnSpPr>
        <p:spPr>
          <a:xfrm>
            <a:off x="1739355" y="3878666"/>
            <a:ext cx="11145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15"/>
          <p:cNvCxnSpPr>
            <a:stCxn id="312" idx="6"/>
            <a:endCxn id="314" idx="1"/>
          </p:cNvCxnSpPr>
          <p:nvPr/>
        </p:nvCxnSpPr>
        <p:spPr>
          <a:xfrm>
            <a:off x="3428056" y="1277675"/>
            <a:ext cx="834900" cy="125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8" name="Google Shape;328;p15"/>
          <p:cNvCxnSpPr>
            <a:stCxn id="313" idx="6"/>
            <a:endCxn id="314" idx="2"/>
          </p:cNvCxnSpPr>
          <p:nvPr/>
        </p:nvCxnSpPr>
        <p:spPr>
          <a:xfrm>
            <a:off x="3428056" y="2734237"/>
            <a:ext cx="750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9" name="Google Shape;329;p15"/>
          <p:cNvCxnSpPr>
            <a:stCxn id="318" idx="6"/>
            <a:endCxn id="314" idx="3"/>
          </p:cNvCxnSpPr>
          <p:nvPr/>
        </p:nvCxnSpPr>
        <p:spPr>
          <a:xfrm rot="10800000" flipH="1">
            <a:off x="3428056" y="2934360"/>
            <a:ext cx="834900" cy="13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15"/>
          <p:cNvSpPr/>
          <p:nvPr/>
        </p:nvSpPr>
        <p:spPr>
          <a:xfrm>
            <a:off x="2853856" y="994625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5"/>
          <p:cNvSpPr/>
          <p:nvPr/>
        </p:nvSpPr>
        <p:spPr>
          <a:xfrm>
            <a:off x="2853856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4178858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1249245" y="3395469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5"/>
          <p:cNvSpPr/>
          <p:nvPr/>
        </p:nvSpPr>
        <p:spPr>
          <a:xfrm>
            <a:off x="137849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2853856" y="3961710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" name="Google Shape;336;p15"/>
          <p:cNvCxnSpPr>
            <a:stCxn id="334" idx="6"/>
            <a:endCxn id="337" idx="2"/>
          </p:cNvCxnSpPr>
          <p:nvPr/>
        </p:nvCxnSpPr>
        <p:spPr>
          <a:xfrm rot="10800000" flipH="1">
            <a:off x="712049" y="1933837"/>
            <a:ext cx="453000" cy="80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8" name="Google Shape;338;p15"/>
          <p:cNvCxnSpPr>
            <a:stCxn id="334" idx="6"/>
            <a:endCxn id="333" idx="1"/>
          </p:cNvCxnSpPr>
          <p:nvPr/>
        </p:nvCxnSpPr>
        <p:spPr>
          <a:xfrm>
            <a:off x="712049" y="2734237"/>
            <a:ext cx="621300" cy="74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9" name="Google Shape;339;p15"/>
          <p:cNvCxnSpPr>
            <a:stCxn id="337" idx="7"/>
            <a:endCxn id="330" idx="2"/>
          </p:cNvCxnSpPr>
          <p:nvPr/>
        </p:nvCxnSpPr>
        <p:spPr>
          <a:xfrm rot="10800000" flipH="1">
            <a:off x="1655356" y="1277675"/>
            <a:ext cx="1198500" cy="45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0" name="Google Shape;340;p15"/>
          <p:cNvCxnSpPr>
            <a:endCxn id="331" idx="1"/>
          </p:cNvCxnSpPr>
          <p:nvPr/>
        </p:nvCxnSpPr>
        <p:spPr>
          <a:xfrm>
            <a:off x="1739745" y="1934090"/>
            <a:ext cx="1198200" cy="60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1" name="Google Shape;341;p15"/>
          <p:cNvCxnSpPr>
            <a:stCxn id="337" idx="5"/>
            <a:endCxn id="335" idx="1"/>
          </p:cNvCxnSpPr>
          <p:nvPr/>
        </p:nvCxnSpPr>
        <p:spPr>
          <a:xfrm>
            <a:off x="1655445" y="2134213"/>
            <a:ext cx="1282500" cy="19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2" name="Google Shape;342;p15"/>
          <p:cNvCxnSpPr>
            <a:stCxn id="333" idx="0"/>
            <a:endCxn id="330" idx="3"/>
          </p:cNvCxnSpPr>
          <p:nvPr/>
        </p:nvCxnSpPr>
        <p:spPr>
          <a:xfrm rot="10800000" flipH="1">
            <a:off x="1536345" y="1477869"/>
            <a:ext cx="1401600" cy="191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3" name="Google Shape;343;p15"/>
          <p:cNvCxnSpPr>
            <a:stCxn id="333" idx="7"/>
            <a:endCxn id="331" idx="3"/>
          </p:cNvCxnSpPr>
          <p:nvPr/>
        </p:nvCxnSpPr>
        <p:spPr>
          <a:xfrm rot="10800000" flipH="1">
            <a:off x="1739355" y="2934473"/>
            <a:ext cx="1198500" cy="5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4" name="Google Shape;344;p15"/>
          <p:cNvCxnSpPr>
            <a:stCxn id="333" idx="5"/>
            <a:endCxn id="335" idx="2"/>
          </p:cNvCxnSpPr>
          <p:nvPr/>
        </p:nvCxnSpPr>
        <p:spPr>
          <a:xfrm>
            <a:off x="1739355" y="3878666"/>
            <a:ext cx="11145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5" name="Google Shape;345;p15"/>
          <p:cNvCxnSpPr>
            <a:stCxn id="330" idx="6"/>
            <a:endCxn id="332" idx="1"/>
          </p:cNvCxnSpPr>
          <p:nvPr/>
        </p:nvCxnSpPr>
        <p:spPr>
          <a:xfrm>
            <a:off x="3428056" y="1277675"/>
            <a:ext cx="834900" cy="125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6" name="Google Shape;346;p15"/>
          <p:cNvCxnSpPr>
            <a:stCxn id="331" idx="6"/>
            <a:endCxn id="332" idx="2"/>
          </p:cNvCxnSpPr>
          <p:nvPr/>
        </p:nvCxnSpPr>
        <p:spPr>
          <a:xfrm>
            <a:off x="3428056" y="2734237"/>
            <a:ext cx="750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7" name="Google Shape;347;p15"/>
          <p:cNvCxnSpPr>
            <a:stCxn id="335" idx="6"/>
            <a:endCxn id="332" idx="3"/>
          </p:cNvCxnSpPr>
          <p:nvPr/>
        </p:nvCxnSpPr>
        <p:spPr>
          <a:xfrm rot="10800000" flipH="1">
            <a:off x="3428056" y="2934360"/>
            <a:ext cx="834900" cy="13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8" name="Google Shape;348;p15"/>
          <p:cNvSpPr txBox="1"/>
          <p:nvPr/>
        </p:nvSpPr>
        <p:spPr>
          <a:xfrm>
            <a:off x="1919826" y="1824255"/>
            <a:ext cx="45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5"/>
          <p:cNvSpPr txBox="1"/>
          <p:nvPr/>
        </p:nvSpPr>
        <p:spPr>
          <a:xfrm>
            <a:off x="1822506" y="2254275"/>
            <a:ext cx="35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5"/>
          <p:cNvSpPr/>
          <p:nvPr/>
        </p:nvSpPr>
        <p:spPr>
          <a:xfrm>
            <a:off x="2853856" y="994625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5"/>
          <p:cNvSpPr/>
          <p:nvPr/>
        </p:nvSpPr>
        <p:spPr>
          <a:xfrm>
            <a:off x="2853856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5"/>
          <p:cNvSpPr/>
          <p:nvPr/>
        </p:nvSpPr>
        <p:spPr>
          <a:xfrm>
            <a:off x="4178858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5"/>
          <p:cNvSpPr/>
          <p:nvPr/>
        </p:nvSpPr>
        <p:spPr>
          <a:xfrm>
            <a:off x="1249245" y="3395469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5"/>
          <p:cNvSpPr/>
          <p:nvPr/>
        </p:nvSpPr>
        <p:spPr>
          <a:xfrm>
            <a:off x="137849" y="2451187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5"/>
          <p:cNvSpPr/>
          <p:nvPr/>
        </p:nvSpPr>
        <p:spPr>
          <a:xfrm>
            <a:off x="2853856" y="3961710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15"/>
          <p:cNvCxnSpPr>
            <a:stCxn id="354" idx="6"/>
            <a:endCxn id="357" idx="2"/>
          </p:cNvCxnSpPr>
          <p:nvPr/>
        </p:nvCxnSpPr>
        <p:spPr>
          <a:xfrm rot="10800000" flipH="1">
            <a:off x="712049" y="1933837"/>
            <a:ext cx="453000" cy="80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8" name="Google Shape;358;p15"/>
          <p:cNvCxnSpPr>
            <a:stCxn id="354" idx="6"/>
            <a:endCxn id="353" idx="1"/>
          </p:cNvCxnSpPr>
          <p:nvPr/>
        </p:nvCxnSpPr>
        <p:spPr>
          <a:xfrm>
            <a:off x="712049" y="2734237"/>
            <a:ext cx="621300" cy="74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9" name="Google Shape;359;p15"/>
          <p:cNvCxnSpPr>
            <a:stCxn id="357" idx="7"/>
            <a:endCxn id="350" idx="2"/>
          </p:cNvCxnSpPr>
          <p:nvPr/>
        </p:nvCxnSpPr>
        <p:spPr>
          <a:xfrm rot="10800000" flipH="1">
            <a:off x="1655356" y="1277675"/>
            <a:ext cx="1198500" cy="45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0" name="Google Shape;360;p15"/>
          <p:cNvCxnSpPr>
            <a:endCxn id="351" idx="1"/>
          </p:cNvCxnSpPr>
          <p:nvPr/>
        </p:nvCxnSpPr>
        <p:spPr>
          <a:xfrm>
            <a:off x="1739745" y="1934090"/>
            <a:ext cx="1198200" cy="60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1" name="Google Shape;361;p15"/>
          <p:cNvCxnSpPr>
            <a:stCxn id="357" idx="5"/>
            <a:endCxn id="355" idx="1"/>
          </p:cNvCxnSpPr>
          <p:nvPr/>
        </p:nvCxnSpPr>
        <p:spPr>
          <a:xfrm>
            <a:off x="1655445" y="2134213"/>
            <a:ext cx="1282500" cy="19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2" name="Google Shape;362;p15"/>
          <p:cNvCxnSpPr>
            <a:stCxn id="353" idx="0"/>
            <a:endCxn id="350" idx="3"/>
          </p:cNvCxnSpPr>
          <p:nvPr/>
        </p:nvCxnSpPr>
        <p:spPr>
          <a:xfrm rot="10800000" flipH="1">
            <a:off x="1536345" y="1477869"/>
            <a:ext cx="1401600" cy="191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3" name="Google Shape;363;p15"/>
          <p:cNvCxnSpPr>
            <a:stCxn id="353" idx="7"/>
            <a:endCxn id="351" idx="3"/>
          </p:cNvCxnSpPr>
          <p:nvPr/>
        </p:nvCxnSpPr>
        <p:spPr>
          <a:xfrm rot="10800000" flipH="1">
            <a:off x="1739355" y="2934473"/>
            <a:ext cx="1198500" cy="5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4" name="Google Shape;364;p15"/>
          <p:cNvCxnSpPr>
            <a:stCxn id="353" idx="5"/>
            <a:endCxn id="355" idx="2"/>
          </p:cNvCxnSpPr>
          <p:nvPr/>
        </p:nvCxnSpPr>
        <p:spPr>
          <a:xfrm>
            <a:off x="1739355" y="3878666"/>
            <a:ext cx="11145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5" name="Google Shape;365;p15"/>
          <p:cNvCxnSpPr>
            <a:stCxn id="350" idx="6"/>
            <a:endCxn id="352" idx="1"/>
          </p:cNvCxnSpPr>
          <p:nvPr/>
        </p:nvCxnSpPr>
        <p:spPr>
          <a:xfrm>
            <a:off x="3428056" y="1277675"/>
            <a:ext cx="834900" cy="125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6" name="Google Shape;366;p15"/>
          <p:cNvCxnSpPr>
            <a:stCxn id="351" idx="6"/>
            <a:endCxn id="352" idx="2"/>
          </p:cNvCxnSpPr>
          <p:nvPr/>
        </p:nvCxnSpPr>
        <p:spPr>
          <a:xfrm>
            <a:off x="3428056" y="2734237"/>
            <a:ext cx="7509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7" name="Google Shape;367;p15"/>
          <p:cNvCxnSpPr>
            <a:stCxn id="355" idx="6"/>
            <a:endCxn id="352" idx="3"/>
          </p:cNvCxnSpPr>
          <p:nvPr/>
        </p:nvCxnSpPr>
        <p:spPr>
          <a:xfrm rot="10800000" flipH="1">
            <a:off x="3428056" y="2934360"/>
            <a:ext cx="834900" cy="131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8" name="Google Shape;368;p15"/>
          <p:cNvSpPr txBox="1"/>
          <p:nvPr/>
        </p:nvSpPr>
        <p:spPr>
          <a:xfrm>
            <a:off x="2005046" y="1188150"/>
            <a:ext cx="45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5"/>
          <p:cNvSpPr txBox="1"/>
          <p:nvPr/>
        </p:nvSpPr>
        <p:spPr>
          <a:xfrm>
            <a:off x="2390601" y="1581427"/>
            <a:ext cx="35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5"/>
          <p:cNvSpPr txBox="1"/>
          <p:nvPr/>
        </p:nvSpPr>
        <p:spPr>
          <a:xfrm>
            <a:off x="2447278" y="2730925"/>
            <a:ext cx="35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5"/>
          <p:cNvSpPr txBox="1"/>
          <p:nvPr/>
        </p:nvSpPr>
        <p:spPr>
          <a:xfrm>
            <a:off x="3867210" y="1805275"/>
            <a:ext cx="45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5"/>
          <p:cNvSpPr txBox="1"/>
          <p:nvPr/>
        </p:nvSpPr>
        <p:spPr>
          <a:xfrm>
            <a:off x="3714810" y="2407700"/>
            <a:ext cx="45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5"/>
          <p:cNvSpPr txBox="1"/>
          <p:nvPr/>
        </p:nvSpPr>
        <p:spPr>
          <a:xfrm>
            <a:off x="3721120" y="2959550"/>
            <a:ext cx="45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5"/>
          <p:cNvSpPr/>
          <p:nvPr/>
        </p:nvSpPr>
        <p:spPr>
          <a:xfrm>
            <a:off x="4182162" y="2457158"/>
            <a:ext cx="574200" cy="566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5"/>
          <p:cNvSpPr txBox="1"/>
          <p:nvPr/>
        </p:nvSpPr>
        <p:spPr>
          <a:xfrm>
            <a:off x="4797975" y="2497414"/>
            <a:ext cx="2116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salida</a:t>
            </a:r>
            <a:endParaRPr sz="1100" b="0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15"/>
          <p:cNvCxnSpPr/>
          <p:nvPr/>
        </p:nvCxnSpPr>
        <p:spPr>
          <a:xfrm>
            <a:off x="4753171" y="2740206"/>
            <a:ext cx="6777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7" name="Google Shape;377;p15"/>
          <p:cNvSpPr txBox="1"/>
          <p:nvPr/>
        </p:nvSpPr>
        <p:spPr>
          <a:xfrm>
            <a:off x="2386040" y="3815633"/>
            <a:ext cx="453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en-US" sz="11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 sz="9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5"/>
          <p:cNvSpPr/>
          <p:nvPr/>
        </p:nvSpPr>
        <p:spPr>
          <a:xfrm>
            <a:off x="5440361" y="2266126"/>
            <a:ext cx="970200" cy="936300"/>
          </a:xfrm>
          <a:prstGeom prst="ellipse">
            <a:avLst/>
          </a:prstGeom>
          <a:solidFill>
            <a:srgbClr val="E6B8AF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/>
              <a:t>Loss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5"/>
          <p:cNvSpPr txBox="1"/>
          <p:nvPr/>
        </p:nvSpPr>
        <p:spPr>
          <a:xfrm>
            <a:off x="6410550" y="1188150"/>
            <a:ext cx="2601300" cy="1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595959"/>
                </a:solidFill>
              </a:rPr>
              <a:t>Loss</a:t>
            </a:r>
            <a:r>
              <a:rPr lang="en-US" b="1" i="1">
                <a:solidFill>
                  <a:srgbClr val="595959"/>
                </a:solidFill>
              </a:rPr>
              <a:t> - Función de Pérdida.</a:t>
            </a:r>
            <a:endParaRPr sz="1100" b="1" i="1" u="none" strike="noStrike" cap="none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Función </a:t>
            </a:r>
            <a:r>
              <a:rPr lang="en-US" sz="1100">
                <a:solidFill>
                  <a:srgbClr val="595959"/>
                </a:solidFill>
              </a:rPr>
              <a:t>que 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eval</a:t>
            </a:r>
            <a:r>
              <a:rPr lang="en-US" sz="1100">
                <a:solidFill>
                  <a:srgbClr val="595959"/>
                </a:solidFill>
              </a:rPr>
              <a:t>ú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la diferencia entre el valor esperado </a:t>
            </a:r>
            <a:r>
              <a:rPr lang="en-US" sz="1100">
                <a:solidFill>
                  <a:srgbClr val="595959"/>
                </a:solidFill>
              </a:rPr>
              <a:t>(y), y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el valor obtenido de la red ŷ.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95959"/>
                </a:solidFill>
              </a:rPr>
              <a:t>Es una medida del error.</a:t>
            </a:r>
            <a:endParaRPr sz="11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Ej.: 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MSE(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 , ŷ </a:t>
            </a:r>
            <a:r>
              <a:rPr lang="en-US" sz="1100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100">
                <a:solidFill>
                  <a:srgbClr val="595959"/>
                </a:solidFill>
              </a:rPr>
              <a:t>  </a:t>
            </a:r>
            <a:endParaRPr sz="11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595959"/>
                </a:solidFill>
              </a:rPr>
              <a:t>→ Loss = L(y , ŷ) 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100" b="0" i="0" u="none" strike="noStrike" cap="none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5"/>
          <p:cNvSpPr txBox="1"/>
          <p:nvPr/>
        </p:nvSpPr>
        <p:spPr>
          <a:xfrm>
            <a:off x="151600" y="4667600"/>
            <a:ext cx="44205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Backward Propagation.</a:t>
            </a:r>
            <a:endParaRPr sz="1300" b="1"/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300"/>
              <a:t>Es un </a:t>
            </a:r>
            <a:r>
              <a:rPr lang="en-US" sz="1300" b="1"/>
              <a:t>procedimiento</a:t>
            </a:r>
            <a:r>
              <a:rPr lang="en-US" sz="1300"/>
              <a:t> algorítmico que, dado el valor de la </a:t>
            </a:r>
            <a:r>
              <a:rPr lang="en-US" sz="1300" b="1"/>
              <a:t>pérdida</a:t>
            </a:r>
            <a:r>
              <a:rPr lang="en-US" sz="1300"/>
              <a:t> en la salida de la red, propaga ese error hacia atrás a través de las capas, calculando en cada una los </a:t>
            </a:r>
            <a:r>
              <a:rPr lang="en-US" sz="1300" b="1"/>
              <a:t>gradientes </a:t>
            </a:r>
            <a:r>
              <a:rPr lang="en-US" sz="1300"/>
              <a:t>necesarios para </a:t>
            </a:r>
            <a:r>
              <a:rPr lang="en-US" sz="1300" b="1"/>
              <a:t>actualizar los parámetros</a:t>
            </a:r>
            <a:r>
              <a:rPr lang="en-US" sz="1300"/>
              <a:t> mediante un algoritmo de optimización (por ejemplo, descenso del gradiente).</a:t>
            </a:r>
            <a:endParaRPr sz="1100">
              <a:solidFill>
                <a:srgbClr val="595959"/>
              </a:solidFill>
            </a:endParaRPr>
          </a:p>
        </p:txBody>
      </p:sp>
      <p:sp>
        <p:nvSpPr>
          <p:cNvPr id="381" name="Google Shape;381;p15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BACKWARD PROPAGATION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  <p:pic>
        <p:nvPicPr>
          <p:cNvPr id="382" name="Google Shape;382;p15" title="CodeCogsEqn (1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288" y="5114850"/>
            <a:ext cx="1620950" cy="4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5" title="CodeCogsEqn (1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3413" y="5136825"/>
            <a:ext cx="1624451" cy="3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5"/>
          <p:cNvSpPr txBox="1"/>
          <p:nvPr/>
        </p:nvSpPr>
        <p:spPr>
          <a:xfrm>
            <a:off x="5183363" y="4667588"/>
            <a:ext cx="21384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/>
              <a:t>Descenso por gradiente</a:t>
            </a: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5"/>
          <p:cNvSpPr txBox="1"/>
          <p:nvPr/>
        </p:nvSpPr>
        <p:spPr>
          <a:xfrm>
            <a:off x="5034875" y="5583475"/>
            <a:ext cx="39771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Donde η es el learning rate, o taza de aprendizaje.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Es un hiperparámetro de la Red.</a:t>
            </a: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17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17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7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7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7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7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7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17"/>
          <p:cNvCxnSpPr>
            <a:stCxn id="404" idx="6"/>
            <a:endCxn id="403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7" name="Google Shape;407;p17"/>
          <p:cNvCxnSpPr>
            <a:stCxn id="404" idx="6"/>
            <a:endCxn id="402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8" name="Google Shape;408;p17"/>
          <p:cNvCxnSpPr>
            <a:stCxn id="403" idx="7"/>
            <a:endCxn id="399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9" name="Google Shape;409;p17"/>
          <p:cNvCxnSpPr>
            <a:endCxn id="400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0" name="Google Shape;410;p17"/>
          <p:cNvCxnSpPr>
            <a:stCxn id="403" idx="5"/>
            <a:endCxn id="405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1" name="Google Shape;411;p17"/>
          <p:cNvCxnSpPr>
            <a:stCxn id="402" idx="0"/>
            <a:endCxn id="399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2" name="Google Shape;412;p17"/>
          <p:cNvCxnSpPr>
            <a:stCxn id="402" idx="7"/>
            <a:endCxn id="400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3" name="Google Shape;413;p17"/>
          <p:cNvCxnSpPr>
            <a:stCxn id="402" idx="5"/>
            <a:endCxn id="405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4" name="Google Shape;414;p17"/>
          <p:cNvCxnSpPr>
            <a:stCxn id="399" idx="6"/>
            <a:endCxn id="401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17"/>
          <p:cNvCxnSpPr>
            <a:stCxn id="400" idx="6"/>
            <a:endCxn id="401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17"/>
          <p:cNvCxnSpPr>
            <a:stCxn id="405" idx="6"/>
            <a:endCxn id="401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7" name="Google Shape;417;p17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17"/>
          <p:cNvCxnSpPr>
            <a:endCxn id="404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9" name="Google Shape;419;p17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7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5" name="Google Shape;425;p18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18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8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8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8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8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solidFill>
            <a:srgbClr val="8AB4F8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8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18"/>
          <p:cNvCxnSpPr>
            <a:stCxn id="431" idx="6"/>
            <a:endCxn id="430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4" name="Google Shape;434;p18"/>
          <p:cNvCxnSpPr>
            <a:stCxn id="431" idx="6"/>
            <a:endCxn id="429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5" name="Google Shape;435;p18"/>
          <p:cNvCxnSpPr>
            <a:stCxn id="430" idx="7"/>
            <a:endCxn id="426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6" name="Google Shape;436;p18"/>
          <p:cNvCxnSpPr>
            <a:endCxn id="427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7" name="Google Shape;437;p18"/>
          <p:cNvCxnSpPr>
            <a:stCxn id="430" idx="5"/>
            <a:endCxn id="432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18"/>
          <p:cNvCxnSpPr>
            <a:stCxn id="429" idx="0"/>
            <a:endCxn id="426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9" name="Google Shape;439;p18"/>
          <p:cNvCxnSpPr>
            <a:stCxn id="429" idx="7"/>
            <a:endCxn id="427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0" name="Google Shape;440;p18"/>
          <p:cNvCxnSpPr>
            <a:stCxn id="429" idx="5"/>
            <a:endCxn id="432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1" name="Google Shape;441;p18"/>
          <p:cNvCxnSpPr>
            <a:stCxn id="426" idx="6"/>
            <a:endCxn id="428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2" name="Google Shape;442;p18"/>
          <p:cNvCxnSpPr>
            <a:stCxn id="427" idx="6"/>
            <a:endCxn id="428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3" name="Google Shape;443;p18"/>
          <p:cNvCxnSpPr>
            <a:stCxn id="432" idx="6"/>
            <a:endCxn id="428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4" name="Google Shape;444;p18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18"/>
          <p:cNvCxnSpPr>
            <a:endCxn id="431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6" name="Google Shape;446;p18"/>
          <p:cNvSpPr txBox="1"/>
          <p:nvPr/>
        </p:nvSpPr>
        <p:spPr>
          <a:xfrm>
            <a:off x="1223350" y="3635925"/>
            <a:ext cx="5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707">
            <a:off x="3297171" y="2081662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8"/>
          <p:cNvSpPr txBox="1"/>
          <p:nvPr/>
        </p:nvSpPr>
        <p:spPr>
          <a:xfrm rot="-1312572">
            <a:off x="3158981" y="1996670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3367D6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3367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8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8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19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19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9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9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9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9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9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9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19"/>
          <p:cNvCxnSpPr>
            <a:stCxn id="461" idx="6"/>
            <a:endCxn id="460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4" name="Google Shape;464;p19"/>
          <p:cNvCxnSpPr>
            <a:stCxn id="461" idx="6"/>
            <a:endCxn id="459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5" name="Google Shape;465;p19"/>
          <p:cNvCxnSpPr>
            <a:stCxn id="460" idx="7"/>
            <a:endCxn id="456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6" name="Google Shape;466;p19"/>
          <p:cNvCxnSpPr>
            <a:endCxn id="457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7" name="Google Shape;467;p19"/>
          <p:cNvCxnSpPr>
            <a:stCxn id="460" idx="5"/>
            <a:endCxn id="462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8" name="Google Shape;468;p19"/>
          <p:cNvCxnSpPr>
            <a:stCxn id="459" idx="0"/>
            <a:endCxn id="456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9" name="Google Shape;469;p19"/>
          <p:cNvCxnSpPr>
            <a:stCxn id="459" idx="7"/>
            <a:endCxn id="457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0" name="Google Shape;470;p19"/>
          <p:cNvCxnSpPr>
            <a:stCxn id="459" idx="5"/>
            <a:endCxn id="462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1" name="Google Shape;471;p19"/>
          <p:cNvCxnSpPr>
            <a:stCxn id="456" idx="6"/>
            <a:endCxn id="458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2" name="Google Shape;472;p19"/>
          <p:cNvCxnSpPr>
            <a:stCxn id="457" idx="6"/>
            <a:endCxn id="458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3" name="Google Shape;473;p19"/>
          <p:cNvCxnSpPr>
            <a:stCxn id="462" idx="6"/>
            <a:endCxn id="458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19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5" name="Google Shape;475;p19"/>
          <p:cNvCxnSpPr>
            <a:endCxn id="461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6" name="Google Shape;476;p19"/>
          <p:cNvSpPr txBox="1"/>
          <p:nvPr/>
        </p:nvSpPr>
        <p:spPr>
          <a:xfrm>
            <a:off x="1223350" y="3635925"/>
            <a:ext cx="5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707">
            <a:off x="3297171" y="2081662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9"/>
          <p:cNvSpPr txBox="1"/>
          <p:nvPr/>
        </p:nvSpPr>
        <p:spPr>
          <a:xfrm rot="-1312572">
            <a:off x="3158981" y="1996670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3367D6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3367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9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9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20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20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0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0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0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0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0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0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20"/>
          <p:cNvCxnSpPr>
            <a:stCxn id="491" idx="6"/>
            <a:endCxn id="490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4" name="Google Shape;494;p20"/>
          <p:cNvCxnSpPr>
            <a:stCxn id="491" idx="6"/>
            <a:endCxn id="489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5" name="Google Shape;495;p20"/>
          <p:cNvCxnSpPr>
            <a:stCxn id="490" idx="7"/>
            <a:endCxn id="486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6" name="Google Shape;496;p20"/>
          <p:cNvCxnSpPr>
            <a:endCxn id="487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7" name="Google Shape;497;p20"/>
          <p:cNvCxnSpPr>
            <a:stCxn id="490" idx="5"/>
            <a:endCxn id="492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8" name="Google Shape;498;p20"/>
          <p:cNvCxnSpPr>
            <a:stCxn id="489" idx="0"/>
            <a:endCxn id="486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9" name="Google Shape;499;p20"/>
          <p:cNvCxnSpPr>
            <a:stCxn id="489" idx="7"/>
            <a:endCxn id="487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0" name="Google Shape;500;p20"/>
          <p:cNvCxnSpPr>
            <a:stCxn id="489" idx="5"/>
            <a:endCxn id="492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1" name="Google Shape;501;p20"/>
          <p:cNvCxnSpPr>
            <a:stCxn id="486" idx="6"/>
            <a:endCxn id="488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2" name="Google Shape;502;p20"/>
          <p:cNvCxnSpPr>
            <a:stCxn id="487" idx="6"/>
            <a:endCxn id="488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3" name="Google Shape;503;p20"/>
          <p:cNvCxnSpPr>
            <a:stCxn id="492" idx="6"/>
            <a:endCxn id="488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4" name="Google Shape;504;p20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20"/>
          <p:cNvCxnSpPr>
            <a:endCxn id="491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6" name="Google Shape;506;p20"/>
          <p:cNvSpPr txBox="1"/>
          <p:nvPr/>
        </p:nvSpPr>
        <p:spPr>
          <a:xfrm>
            <a:off x="1223350" y="3635925"/>
            <a:ext cx="5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707">
            <a:off x="3297171" y="2081662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0"/>
          <p:cNvSpPr txBox="1"/>
          <p:nvPr/>
        </p:nvSpPr>
        <p:spPr>
          <a:xfrm rot="-1312572">
            <a:off x="3158981" y="1996670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3367D6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3367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0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0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Google Shape;515;p21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21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1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1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solidFill>
            <a:srgbClr val="6AA84F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1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1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1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1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Google Shape;523;p21"/>
          <p:cNvCxnSpPr>
            <a:stCxn id="521" idx="6"/>
            <a:endCxn id="520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4" name="Google Shape;524;p21"/>
          <p:cNvCxnSpPr>
            <a:stCxn id="521" idx="6"/>
            <a:endCxn id="519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5" name="Google Shape;525;p21"/>
          <p:cNvCxnSpPr>
            <a:stCxn id="520" idx="7"/>
            <a:endCxn id="516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6" name="Google Shape;526;p21"/>
          <p:cNvCxnSpPr>
            <a:endCxn id="517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7" name="Google Shape;527;p21"/>
          <p:cNvCxnSpPr>
            <a:stCxn id="520" idx="5"/>
            <a:endCxn id="522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8" name="Google Shape;528;p21"/>
          <p:cNvCxnSpPr>
            <a:stCxn id="519" idx="0"/>
            <a:endCxn id="516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9" name="Google Shape;529;p21"/>
          <p:cNvCxnSpPr>
            <a:stCxn id="519" idx="7"/>
            <a:endCxn id="517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0" name="Google Shape;530;p21"/>
          <p:cNvCxnSpPr>
            <a:stCxn id="519" idx="5"/>
            <a:endCxn id="522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1" name="Google Shape;531;p21"/>
          <p:cNvCxnSpPr>
            <a:stCxn id="516" idx="6"/>
            <a:endCxn id="518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2" name="Google Shape;532;p21"/>
          <p:cNvCxnSpPr>
            <a:stCxn id="517" idx="6"/>
            <a:endCxn id="518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3" name="Google Shape;533;p21"/>
          <p:cNvCxnSpPr>
            <a:stCxn id="522" idx="6"/>
            <a:endCxn id="518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4" name="Google Shape;534;p21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21"/>
          <p:cNvCxnSpPr>
            <a:endCxn id="521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6" name="Google Shape;536;p21"/>
          <p:cNvSpPr txBox="1"/>
          <p:nvPr/>
        </p:nvSpPr>
        <p:spPr>
          <a:xfrm>
            <a:off x="1223350" y="3635925"/>
            <a:ext cx="5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707">
            <a:off x="3297171" y="2081662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1"/>
          <p:cNvSpPr txBox="1"/>
          <p:nvPr/>
        </p:nvSpPr>
        <p:spPr>
          <a:xfrm rot="-1312572">
            <a:off x="3158981" y="1996670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3367D6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3367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1"/>
          <p:cNvSpPr txBox="1"/>
          <p:nvPr/>
        </p:nvSpPr>
        <p:spPr>
          <a:xfrm>
            <a:off x="6234600" y="356947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ŷ</a:t>
            </a:r>
            <a:r>
              <a:rPr lang="en-US" i="1" baseline="-25000">
                <a:solidFill>
                  <a:schemeClr val="dk1"/>
                </a:solidFill>
              </a:rPr>
              <a:t>data</a:t>
            </a:r>
            <a:endParaRPr i="1" baseline="-25000">
              <a:solidFill>
                <a:schemeClr val="dk1"/>
              </a:solidFill>
            </a:endParaRPr>
          </a:p>
        </p:txBody>
      </p:sp>
      <p:sp>
        <p:nvSpPr>
          <p:cNvPr id="540" name="Google Shape;540;p21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1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22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p22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2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2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solidFill>
            <a:srgbClr val="6AA84F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2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2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2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2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22"/>
          <p:cNvCxnSpPr>
            <a:stCxn id="552" idx="6"/>
            <a:endCxn id="551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5" name="Google Shape;555;p22"/>
          <p:cNvCxnSpPr>
            <a:stCxn id="552" idx="6"/>
            <a:endCxn id="550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6" name="Google Shape;556;p22"/>
          <p:cNvCxnSpPr>
            <a:stCxn id="551" idx="7"/>
            <a:endCxn id="547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7" name="Google Shape;557;p22"/>
          <p:cNvCxnSpPr>
            <a:endCxn id="548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8" name="Google Shape;558;p22"/>
          <p:cNvCxnSpPr>
            <a:stCxn id="551" idx="5"/>
            <a:endCxn id="553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9" name="Google Shape;559;p22"/>
          <p:cNvCxnSpPr>
            <a:stCxn id="550" idx="0"/>
            <a:endCxn id="547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0" name="Google Shape;560;p22"/>
          <p:cNvCxnSpPr>
            <a:stCxn id="550" idx="7"/>
            <a:endCxn id="548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1" name="Google Shape;561;p22"/>
          <p:cNvCxnSpPr>
            <a:stCxn id="550" idx="5"/>
            <a:endCxn id="553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2" name="Google Shape;562;p22"/>
          <p:cNvCxnSpPr>
            <a:stCxn id="547" idx="6"/>
            <a:endCxn id="549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3" name="Google Shape;563;p22"/>
          <p:cNvCxnSpPr>
            <a:stCxn id="548" idx="6"/>
            <a:endCxn id="549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4" name="Google Shape;564;p22"/>
          <p:cNvCxnSpPr>
            <a:stCxn id="553" idx="6"/>
            <a:endCxn id="549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5" name="Google Shape;565;p22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6" name="Google Shape;566;p22"/>
          <p:cNvCxnSpPr>
            <a:endCxn id="552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7" name="Google Shape;567;p22"/>
          <p:cNvSpPr txBox="1"/>
          <p:nvPr/>
        </p:nvSpPr>
        <p:spPr>
          <a:xfrm>
            <a:off x="1223350" y="3635925"/>
            <a:ext cx="5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707">
            <a:off x="3297171" y="2081662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2"/>
          <p:cNvSpPr txBox="1"/>
          <p:nvPr/>
        </p:nvSpPr>
        <p:spPr>
          <a:xfrm rot="-1312572">
            <a:off x="3158981" y="1996670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3367D6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3367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2"/>
          <p:cNvSpPr txBox="1"/>
          <p:nvPr/>
        </p:nvSpPr>
        <p:spPr>
          <a:xfrm>
            <a:off x="6234600" y="356947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ŷ</a:t>
            </a:r>
            <a:r>
              <a:rPr lang="en-US" i="1" baseline="-25000">
                <a:solidFill>
                  <a:schemeClr val="dk1"/>
                </a:solidFill>
              </a:rPr>
              <a:t>data</a:t>
            </a:r>
            <a:endParaRPr i="1" baseline="-25000">
              <a:solidFill>
                <a:schemeClr val="dk1"/>
              </a:solidFill>
            </a:endParaRPr>
          </a:p>
        </p:txBody>
      </p:sp>
      <p:cxnSp>
        <p:nvCxnSpPr>
          <p:cNvPr id="571" name="Google Shape;571;p22"/>
          <p:cNvCxnSpPr>
            <a:endCxn id="572" idx="2"/>
          </p:cNvCxnSpPr>
          <p:nvPr/>
        </p:nvCxnSpPr>
        <p:spPr>
          <a:xfrm>
            <a:off x="6801163" y="3846204"/>
            <a:ext cx="5592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2" name="Google Shape;572;p22"/>
          <p:cNvSpPr/>
          <p:nvPr/>
        </p:nvSpPr>
        <p:spPr>
          <a:xfrm>
            <a:off x="7360363" y="3441654"/>
            <a:ext cx="838500" cy="809100"/>
          </a:xfrm>
          <a:prstGeom prst="ellipse">
            <a:avLst/>
          </a:prstGeom>
          <a:solidFill>
            <a:srgbClr val="E6B8AF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2"/>
          <p:cNvSpPr txBox="1"/>
          <p:nvPr/>
        </p:nvSpPr>
        <p:spPr>
          <a:xfrm>
            <a:off x="6801050" y="1634725"/>
            <a:ext cx="2343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 b="1"/>
              <a:t>Loss: </a:t>
            </a:r>
            <a:endParaRPr sz="1300" b="1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Función de pérdida que evalùa la diferencia entre el valor esperado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y el valor obtenido de la red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/>
              <a:t>Ej.: MSE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, 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 b="0" i="0" u="none" strike="noStrike" cap="none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2"/>
          <p:cNvSpPr txBox="1"/>
          <p:nvPr/>
        </p:nvSpPr>
        <p:spPr>
          <a:xfrm>
            <a:off x="7439125" y="3639788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2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2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23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23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326234">
            <a:off x="4609208" y="5490139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3"/>
          <p:cNvSpPr txBox="1"/>
          <p:nvPr/>
        </p:nvSpPr>
        <p:spPr>
          <a:xfrm rot="-1312572">
            <a:off x="5257906" y="6137933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3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3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3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3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3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3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3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Google Shape;592;p23"/>
          <p:cNvCxnSpPr>
            <a:stCxn id="590" idx="6"/>
            <a:endCxn id="589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3" name="Google Shape;593;p23"/>
          <p:cNvCxnSpPr>
            <a:stCxn id="590" idx="6"/>
            <a:endCxn id="588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4" name="Google Shape;594;p23"/>
          <p:cNvCxnSpPr>
            <a:stCxn id="589" idx="7"/>
            <a:endCxn id="585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5" name="Google Shape;595;p23"/>
          <p:cNvCxnSpPr>
            <a:endCxn id="586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6" name="Google Shape;596;p23"/>
          <p:cNvCxnSpPr>
            <a:stCxn id="589" idx="5"/>
            <a:endCxn id="591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7" name="Google Shape;597;p23"/>
          <p:cNvCxnSpPr>
            <a:stCxn id="588" idx="0"/>
            <a:endCxn id="585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8" name="Google Shape;598;p23"/>
          <p:cNvCxnSpPr>
            <a:stCxn id="588" idx="7"/>
            <a:endCxn id="586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9" name="Google Shape;599;p23"/>
          <p:cNvCxnSpPr>
            <a:stCxn id="588" idx="5"/>
            <a:endCxn id="591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0" name="Google Shape;600;p23"/>
          <p:cNvCxnSpPr>
            <a:stCxn id="585" idx="6"/>
            <a:endCxn id="587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1" name="Google Shape;601;p23"/>
          <p:cNvCxnSpPr>
            <a:stCxn id="586" idx="6"/>
            <a:endCxn id="587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2" name="Google Shape;602;p23"/>
          <p:cNvCxnSpPr>
            <a:stCxn id="591" idx="6"/>
            <a:endCxn id="587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3" name="Google Shape;603;p23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23"/>
          <p:cNvCxnSpPr>
            <a:endCxn id="590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5" name="Google Shape;605;p23"/>
          <p:cNvSpPr txBox="1"/>
          <p:nvPr/>
        </p:nvSpPr>
        <p:spPr>
          <a:xfrm>
            <a:off x="1223350" y="3635925"/>
            <a:ext cx="5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707">
            <a:off x="3297171" y="2081662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3"/>
          <p:cNvSpPr txBox="1"/>
          <p:nvPr/>
        </p:nvSpPr>
        <p:spPr>
          <a:xfrm rot="-1312572">
            <a:off x="3158981" y="1996670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3"/>
          <p:cNvSpPr txBox="1"/>
          <p:nvPr/>
        </p:nvSpPr>
        <p:spPr>
          <a:xfrm>
            <a:off x="6234600" y="356947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ŷ</a:t>
            </a:r>
            <a:r>
              <a:rPr lang="en-US" i="1" baseline="-25000">
                <a:solidFill>
                  <a:schemeClr val="dk1"/>
                </a:solidFill>
              </a:rPr>
              <a:t>data</a:t>
            </a:r>
            <a:endParaRPr i="1" baseline="-25000">
              <a:solidFill>
                <a:schemeClr val="dk1"/>
              </a:solidFill>
            </a:endParaRPr>
          </a:p>
        </p:txBody>
      </p:sp>
      <p:cxnSp>
        <p:nvCxnSpPr>
          <p:cNvPr id="609" name="Google Shape;609;p23"/>
          <p:cNvCxnSpPr>
            <a:endCxn id="610" idx="2"/>
          </p:cNvCxnSpPr>
          <p:nvPr/>
        </p:nvCxnSpPr>
        <p:spPr>
          <a:xfrm>
            <a:off x="6801163" y="3846204"/>
            <a:ext cx="5592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triangle" w="sm" len="sm"/>
            <a:tailEnd type="none" w="med" len="med"/>
          </a:ln>
        </p:spPr>
      </p:cxnSp>
      <p:sp>
        <p:nvSpPr>
          <p:cNvPr id="610" name="Google Shape;610;p23"/>
          <p:cNvSpPr/>
          <p:nvPr/>
        </p:nvSpPr>
        <p:spPr>
          <a:xfrm>
            <a:off x="7360363" y="3441654"/>
            <a:ext cx="838500" cy="809100"/>
          </a:xfrm>
          <a:prstGeom prst="ellipse">
            <a:avLst/>
          </a:prstGeom>
          <a:solidFill>
            <a:srgbClr val="E6B8AF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3"/>
          <p:cNvSpPr txBox="1"/>
          <p:nvPr/>
        </p:nvSpPr>
        <p:spPr>
          <a:xfrm>
            <a:off x="6801050" y="1634725"/>
            <a:ext cx="2343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 b="1"/>
              <a:t>Loss: </a:t>
            </a:r>
            <a:endParaRPr sz="1300" b="1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Función de pérdida que evalùa la diferencia entre el valor esperado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y el valor obtenido de la red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/>
              <a:t>Ej.: MSE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, 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 b="0" i="0" u="none" strike="noStrike" cap="none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3"/>
          <p:cNvSpPr txBox="1"/>
          <p:nvPr/>
        </p:nvSpPr>
        <p:spPr>
          <a:xfrm>
            <a:off x="7439125" y="3639788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3"/>
          <p:cNvSpPr txBox="1"/>
          <p:nvPr/>
        </p:nvSpPr>
        <p:spPr>
          <a:xfrm rot="-1240567">
            <a:off x="6007838" y="5994795"/>
            <a:ext cx="1792770" cy="38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Actualizar parámetros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3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24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0" name="Google Shape;620;p24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4"/>
          <p:cNvSpPr txBox="1"/>
          <p:nvPr/>
        </p:nvSpPr>
        <p:spPr>
          <a:xfrm rot="-1240567">
            <a:off x="6007838" y="5994795"/>
            <a:ext cx="1792770" cy="38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Actualizar parámetros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326234">
            <a:off x="4609208" y="5490139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4"/>
          <p:cNvSpPr txBox="1"/>
          <p:nvPr/>
        </p:nvSpPr>
        <p:spPr>
          <a:xfrm rot="-1312572">
            <a:off x="5257906" y="6137933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4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4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4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4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4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4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4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" name="Google Shape;631;p24"/>
          <p:cNvCxnSpPr>
            <a:stCxn id="629" idx="6"/>
            <a:endCxn id="628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2" name="Google Shape;632;p24"/>
          <p:cNvCxnSpPr>
            <a:stCxn id="629" idx="6"/>
            <a:endCxn id="627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3" name="Google Shape;633;p24"/>
          <p:cNvCxnSpPr>
            <a:stCxn id="628" idx="7"/>
            <a:endCxn id="624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4" name="Google Shape;634;p24"/>
          <p:cNvCxnSpPr>
            <a:endCxn id="625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5" name="Google Shape;635;p24"/>
          <p:cNvCxnSpPr>
            <a:stCxn id="628" idx="5"/>
            <a:endCxn id="630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6" name="Google Shape;636;p24"/>
          <p:cNvCxnSpPr>
            <a:stCxn id="627" idx="0"/>
            <a:endCxn id="624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7" name="Google Shape;637;p24"/>
          <p:cNvCxnSpPr>
            <a:stCxn id="627" idx="7"/>
            <a:endCxn id="625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8" name="Google Shape;638;p24"/>
          <p:cNvCxnSpPr>
            <a:stCxn id="627" idx="5"/>
            <a:endCxn id="630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9" name="Google Shape;639;p24"/>
          <p:cNvCxnSpPr>
            <a:stCxn id="624" idx="6"/>
            <a:endCxn id="626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40" name="Google Shape;640;p24"/>
          <p:cNvCxnSpPr>
            <a:stCxn id="625" idx="6"/>
            <a:endCxn id="626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41" name="Google Shape;641;p24"/>
          <p:cNvCxnSpPr>
            <a:stCxn id="630" idx="6"/>
            <a:endCxn id="626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sp>
        <p:nvSpPr>
          <p:cNvPr id="642" name="Google Shape;642;p24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" name="Google Shape;643;p24"/>
          <p:cNvCxnSpPr>
            <a:endCxn id="629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4" name="Google Shape;644;p24"/>
          <p:cNvSpPr txBox="1"/>
          <p:nvPr/>
        </p:nvSpPr>
        <p:spPr>
          <a:xfrm>
            <a:off x="1223350" y="3635925"/>
            <a:ext cx="5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707">
            <a:off x="3297171" y="2081662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4"/>
          <p:cNvSpPr txBox="1"/>
          <p:nvPr/>
        </p:nvSpPr>
        <p:spPr>
          <a:xfrm rot="-1312572">
            <a:off x="3158981" y="1996670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4"/>
          <p:cNvSpPr txBox="1"/>
          <p:nvPr/>
        </p:nvSpPr>
        <p:spPr>
          <a:xfrm>
            <a:off x="6234600" y="356947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ŷ</a:t>
            </a:r>
            <a:r>
              <a:rPr lang="en-US" i="1" baseline="-25000">
                <a:solidFill>
                  <a:schemeClr val="dk1"/>
                </a:solidFill>
              </a:rPr>
              <a:t>data</a:t>
            </a:r>
            <a:endParaRPr i="1" baseline="-25000">
              <a:solidFill>
                <a:schemeClr val="dk1"/>
              </a:solidFill>
            </a:endParaRPr>
          </a:p>
        </p:txBody>
      </p:sp>
      <p:cxnSp>
        <p:nvCxnSpPr>
          <p:cNvPr id="648" name="Google Shape;648;p24"/>
          <p:cNvCxnSpPr>
            <a:endCxn id="649" idx="2"/>
          </p:cNvCxnSpPr>
          <p:nvPr/>
        </p:nvCxnSpPr>
        <p:spPr>
          <a:xfrm>
            <a:off x="6801163" y="3846204"/>
            <a:ext cx="5592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triangle" w="sm" len="sm"/>
            <a:tailEnd type="none" w="med" len="med"/>
          </a:ln>
        </p:spPr>
      </p:cxnSp>
      <p:sp>
        <p:nvSpPr>
          <p:cNvPr id="649" name="Google Shape;649;p24"/>
          <p:cNvSpPr/>
          <p:nvPr/>
        </p:nvSpPr>
        <p:spPr>
          <a:xfrm>
            <a:off x="7360363" y="3441654"/>
            <a:ext cx="838500" cy="809100"/>
          </a:xfrm>
          <a:prstGeom prst="ellipse">
            <a:avLst/>
          </a:prstGeom>
          <a:solidFill>
            <a:srgbClr val="E6B8AF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4"/>
          <p:cNvSpPr txBox="1"/>
          <p:nvPr/>
        </p:nvSpPr>
        <p:spPr>
          <a:xfrm>
            <a:off x="6801050" y="1634725"/>
            <a:ext cx="2343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 b="1"/>
              <a:t>Loss: </a:t>
            </a:r>
            <a:endParaRPr sz="1300" b="1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Función de pérdida que evalùa la diferencia entre el valor esperado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y el valor obtenido de la red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/>
              <a:t>Ej.: MSE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, 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 b="0" i="0" u="none" strike="noStrike" cap="none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4"/>
          <p:cNvSpPr txBox="1"/>
          <p:nvPr/>
        </p:nvSpPr>
        <p:spPr>
          <a:xfrm>
            <a:off x="7439125" y="3639788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4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7" name="Google Shape;657;p25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8" name="Google Shape;658;p25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326234">
            <a:off x="4609208" y="5490139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25"/>
          <p:cNvSpPr txBox="1"/>
          <p:nvPr/>
        </p:nvSpPr>
        <p:spPr>
          <a:xfrm rot="-1312572">
            <a:off x="5257906" y="6137933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E0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5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5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5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5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5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5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5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solidFill>
            <a:srgbClr val="E06666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25"/>
          <p:cNvCxnSpPr>
            <a:stCxn id="666" idx="6"/>
            <a:endCxn id="665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9" name="Google Shape;669;p25"/>
          <p:cNvCxnSpPr>
            <a:stCxn id="666" idx="6"/>
            <a:endCxn id="664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0" name="Google Shape;670;p25"/>
          <p:cNvCxnSpPr>
            <a:stCxn id="665" idx="7"/>
            <a:endCxn id="661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71" name="Google Shape;671;p25"/>
          <p:cNvCxnSpPr>
            <a:endCxn id="662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72" name="Google Shape;672;p25"/>
          <p:cNvCxnSpPr>
            <a:stCxn id="665" idx="5"/>
            <a:endCxn id="667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73" name="Google Shape;673;p25"/>
          <p:cNvCxnSpPr>
            <a:stCxn id="664" idx="0"/>
            <a:endCxn id="661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74" name="Google Shape;674;p25"/>
          <p:cNvCxnSpPr>
            <a:stCxn id="664" idx="7"/>
            <a:endCxn id="662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75" name="Google Shape;675;p25"/>
          <p:cNvCxnSpPr>
            <a:stCxn id="664" idx="5"/>
            <a:endCxn id="667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76" name="Google Shape;676;p25"/>
          <p:cNvCxnSpPr>
            <a:stCxn id="661" idx="6"/>
            <a:endCxn id="663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77" name="Google Shape;677;p25"/>
          <p:cNvCxnSpPr>
            <a:stCxn id="662" idx="6"/>
            <a:endCxn id="663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cxnSp>
        <p:nvCxnSpPr>
          <p:cNvPr id="678" name="Google Shape;678;p25"/>
          <p:cNvCxnSpPr>
            <a:stCxn id="667" idx="6"/>
            <a:endCxn id="663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sm" len="sm"/>
            <a:tailEnd type="none" w="med" len="med"/>
          </a:ln>
        </p:spPr>
      </p:cxnSp>
      <p:sp>
        <p:nvSpPr>
          <p:cNvPr id="679" name="Google Shape;679;p25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0" name="Google Shape;680;p25"/>
          <p:cNvCxnSpPr>
            <a:endCxn id="666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1" name="Google Shape;681;p25"/>
          <p:cNvSpPr txBox="1"/>
          <p:nvPr/>
        </p:nvSpPr>
        <p:spPr>
          <a:xfrm>
            <a:off x="1223350" y="3635925"/>
            <a:ext cx="5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707">
            <a:off x="3297171" y="2081662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5"/>
          <p:cNvSpPr txBox="1"/>
          <p:nvPr/>
        </p:nvSpPr>
        <p:spPr>
          <a:xfrm rot="-1312572">
            <a:off x="3158981" y="1996670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5"/>
          <p:cNvSpPr txBox="1"/>
          <p:nvPr/>
        </p:nvSpPr>
        <p:spPr>
          <a:xfrm>
            <a:off x="6234600" y="356947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ŷ</a:t>
            </a:r>
            <a:r>
              <a:rPr lang="en-US" i="1" baseline="-25000">
                <a:solidFill>
                  <a:schemeClr val="dk1"/>
                </a:solidFill>
              </a:rPr>
              <a:t>data</a:t>
            </a:r>
            <a:endParaRPr i="1" baseline="-25000">
              <a:solidFill>
                <a:schemeClr val="dk1"/>
              </a:solidFill>
            </a:endParaRPr>
          </a:p>
        </p:txBody>
      </p:sp>
      <p:cxnSp>
        <p:nvCxnSpPr>
          <p:cNvPr id="685" name="Google Shape;685;p25"/>
          <p:cNvCxnSpPr>
            <a:endCxn id="686" idx="2"/>
          </p:cNvCxnSpPr>
          <p:nvPr/>
        </p:nvCxnSpPr>
        <p:spPr>
          <a:xfrm>
            <a:off x="6801163" y="3846204"/>
            <a:ext cx="5592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triangle" w="sm" len="sm"/>
            <a:tailEnd type="none" w="med" len="med"/>
          </a:ln>
        </p:spPr>
      </p:cxnSp>
      <p:sp>
        <p:nvSpPr>
          <p:cNvPr id="686" name="Google Shape;686;p25"/>
          <p:cNvSpPr/>
          <p:nvPr/>
        </p:nvSpPr>
        <p:spPr>
          <a:xfrm>
            <a:off x="7360363" y="3441654"/>
            <a:ext cx="838500" cy="809100"/>
          </a:xfrm>
          <a:prstGeom prst="ellipse">
            <a:avLst/>
          </a:prstGeom>
          <a:solidFill>
            <a:srgbClr val="E6B8AF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5"/>
          <p:cNvSpPr txBox="1"/>
          <p:nvPr/>
        </p:nvSpPr>
        <p:spPr>
          <a:xfrm>
            <a:off x="6801050" y="1634725"/>
            <a:ext cx="2343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 b="1"/>
              <a:t>Loss: </a:t>
            </a:r>
            <a:endParaRPr sz="1300" b="1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Función de pérdida que evalùa la diferencia entre el valor esperado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y el valor obtenido de la red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/>
              <a:t>Ej.: MSE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, 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 b="0" i="0" u="none" strike="noStrike" cap="none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5"/>
          <p:cNvSpPr txBox="1"/>
          <p:nvPr/>
        </p:nvSpPr>
        <p:spPr>
          <a:xfrm>
            <a:off x="7439125" y="3639788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5"/>
          <p:cNvSpPr txBox="1"/>
          <p:nvPr/>
        </p:nvSpPr>
        <p:spPr>
          <a:xfrm rot="-1240567">
            <a:off x="6007838" y="5994795"/>
            <a:ext cx="1792770" cy="38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Actualizar parámetros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25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625" y="815905"/>
            <a:ext cx="8746490" cy="199390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9050" algn="just">
              <a:lnSpc>
                <a:spcPct val="100000"/>
              </a:lnSpc>
              <a:spcBef>
                <a:spcPts val="635"/>
              </a:spcBef>
            </a:pPr>
            <a:r>
              <a:rPr sz="1100" b="1" dirty="0">
                <a:latin typeface="Arial"/>
                <a:cs typeface="Arial"/>
              </a:rPr>
              <a:t>Arquitecturas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de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Redes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Neuronales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y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sus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Aplicaciones</a:t>
            </a:r>
            <a:endParaRPr sz="1100">
              <a:latin typeface="Arial"/>
              <a:cs typeface="Arial"/>
            </a:endParaRPr>
          </a:p>
          <a:p>
            <a:pPr marL="19050" algn="just">
              <a:lnSpc>
                <a:spcPct val="100000"/>
              </a:lnSpc>
              <a:spcBef>
                <a:spcPts val="640"/>
              </a:spcBef>
            </a:pPr>
            <a:r>
              <a:rPr sz="1300" dirty="0">
                <a:latin typeface="Arial MT"/>
                <a:cs typeface="Arial MT"/>
              </a:rPr>
              <a:t>REDES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NEURONALES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PROFUNDAS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(DNN)</a:t>
            </a:r>
            <a:endParaRPr sz="1300">
              <a:latin typeface="Arial MT"/>
              <a:cs typeface="Arial MT"/>
            </a:endParaRPr>
          </a:p>
          <a:p>
            <a:pPr marL="12700" marR="6350" algn="just">
              <a:lnSpc>
                <a:spcPct val="100000"/>
              </a:lnSpc>
              <a:spcBef>
                <a:spcPts val="880"/>
              </a:spcBef>
            </a:pPr>
            <a:r>
              <a:rPr sz="900" dirty="0">
                <a:latin typeface="Arial MT"/>
                <a:cs typeface="Arial MT"/>
              </a:rPr>
              <a:t>S</a:t>
            </a:r>
            <a:r>
              <a:rPr sz="1100" dirty="0">
                <a:latin typeface="Arial MT"/>
                <a:cs typeface="Arial MT"/>
              </a:rPr>
              <a:t>on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modelos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compuestos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múltiples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capas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neuronas,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donde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cada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neurona</a:t>
            </a:r>
            <a:r>
              <a:rPr sz="1100" spc="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una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capa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está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densamente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conectada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todas</a:t>
            </a:r>
            <a:r>
              <a:rPr sz="1100" spc="7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las </a:t>
            </a:r>
            <a:r>
              <a:rPr sz="1100" dirty="0">
                <a:latin typeface="Arial MT"/>
                <a:cs typeface="Arial MT"/>
              </a:rPr>
              <a:t>neuronas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siguiente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capa.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este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tipo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red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cada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neurona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tiene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asociado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peso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(que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ajusta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importancia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cada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entrada)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una </a:t>
            </a:r>
            <a:r>
              <a:rPr sz="1100" dirty="0">
                <a:latin typeface="Arial MT"/>
                <a:cs typeface="Arial MT"/>
              </a:rPr>
              <a:t>función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activación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(que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introduce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no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linealidad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salida).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Los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1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entrada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se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transforman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progresivamente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18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medida</a:t>
            </a:r>
            <a:r>
              <a:rPr sz="1100" spc="17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que </a:t>
            </a:r>
            <a:r>
              <a:rPr sz="1100" dirty="0">
                <a:latin typeface="Arial MT"/>
                <a:cs typeface="Arial MT"/>
              </a:rPr>
              <a:t>atraviesan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las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distintas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capas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del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modelo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no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hay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conexiones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directas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entre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capas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no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consecutivas;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flujo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información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</a:t>
            </a:r>
            <a:r>
              <a:rPr sz="1100" spc="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secuencial, </a:t>
            </a:r>
            <a:r>
              <a:rPr sz="1100" dirty="0">
                <a:latin typeface="Arial MT"/>
                <a:cs typeface="Arial MT"/>
              </a:rPr>
              <a:t>capa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capa.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La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gran</a:t>
            </a:r>
            <a:r>
              <a:rPr sz="1100" spc="-10" dirty="0">
                <a:latin typeface="Arial MT"/>
                <a:cs typeface="Arial MT"/>
              </a:rPr>
              <a:t> capacidad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una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DNN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radica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deducir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ajustar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automáticamente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las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características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relevantes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los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entrada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fin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obtener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salida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deseada,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red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puede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aprender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representaciones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complejas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sí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misma.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125" y="3287800"/>
            <a:ext cx="3514724" cy="273367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5" name="Google Shape;695;p26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26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326234">
            <a:off x="4609208" y="5490139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6"/>
          <p:cNvSpPr txBox="1"/>
          <p:nvPr/>
        </p:nvSpPr>
        <p:spPr>
          <a:xfrm rot="-1312572">
            <a:off x="5257906" y="6137933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6"/>
          <p:cNvSpPr/>
          <p:nvPr/>
        </p:nvSpPr>
        <p:spPr>
          <a:xfrm>
            <a:off x="4927773" y="2198277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6"/>
          <p:cNvSpPr/>
          <p:nvPr/>
        </p:nvSpPr>
        <p:spPr>
          <a:xfrm>
            <a:off x="4927773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6"/>
          <p:cNvSpPr/>
          <p:nvPr/>
        </p:nvSpPr>
        <p:spPr>
          <a:xfrm>
            <a:off x="6234592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6"/>
          <p:cNvSpPr/>
          <p:nvPr/>
        </p:nvSpPr>
        <p:spPr>
          <a:xfrm>
            <a:off x="3345184" y="4458405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6"/>
          <p:cNvSpPr/>
          <p:nvPr/>
        </p:nvSpPr>
        <p:spPr>
          <a:xfrm>
            <a:off x="3262253" y="2816131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6"/>
          <p:cNvSpPr/>
          <p:nvPr/>
        </p:nvSpPr>
        <p:spPr>
          <a:xfrm>
            <a:off x="2249040" y="356946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6"/>
          <p:cNvSpPr/>
          <p:nvPr/>
        </p:nvSpPr>
        <p:spPr>
          <a:xfrm>
            <a:off x="4927773" y="4991458"/>
            <a:ext cx="566400" cy="533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Google Shape;706;p26"/>
          <p:cNvCxnSpPr>
            <a:stCxn id="704" idx="6"/>
            <a:endCxn id="703" idx="2"/>
          </p:cNvCxnSpPr>
          <p:nvPr/>
        </p:nvCxnSpPr>
        <p:spPr>
          <a:xfrm rot="10800000" flipH="1">
            <a:off x="2815440" y="3082718"/>
            <a:ext cx="446700" cy="75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7" name="Google Shape;707;p26"/>
          <p:cNvCxnSpPr>
            <a:stCxn id="704" idx="6"/>
            <a:endCxn id="702" idx="1"/>
          </p:cNvCxnSpPr>
          <p:nvPr/>
        </p:nvCxnSpPr>
        <p:spPr>
          <a:xfrm>
            <a:off x="2815440" y="3836018"/>
            <a:ext cx="612600" cy="70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8" name="Google Shape;708;p26"/>
          <p:cNvCxnSpPr>
            <a:stCxn id="703" idx="7"/>
            <a:endCxn id="699" idx="2"/>
          </p:cNvCxnSpPr>
          <p:nvPr/>
        </p:nvCxnSpPr>
        <p:spPr>
          <a:xfrm rot="10800000" flipH="1">
            <a:off x="3745706" y="2464902"/>
            <a:ext cx="1182000" cy="42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9" name="Google Shape;709;p26"/>
          <p:cNvCxnSpPr>
            <a:endCxn id="700" idx="1"/>
          </p:cNvCxnSpPr>
          <p:nvPr/>
        </p:nvCxnSpPr>
        <p:spPr>
          <a:xfrm>
            <a:off x="3828721" y="3082638"/>
            <a:ext cx="1182000" cy="56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0" name="Google Shape;710;p26"/>
          <p:cNvCxnSpPr>
            <a:stCxn id="703" idx="5"/>
            <a:endCxn id="705" idx="1"/>
          </p:cNvCxnSpPr>
          <p:nvPr/>
        </p:nvCxnSpPr>
        <p:spPr>
          <a:xfrm>
            <a:off x="3745706" y="3271161"/>
            <a:ext cx="1265100" cy="179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1" name="Google Shape;711;p26"/>
          <p:cNvCxnSpPr>
            <a:stCxn id="702" idx="0"/>
            <a:endCxn id="699" idx="3"/>
          </p:cNvCxnSpPr>
          <p:nvPr/>
        </p:nvCxnSpPr>
        <p:spPr>
          <a:xfrm rot="10800000" flipH="1">
            <a:off x="3628384" y="2653305"/>
            <a:ext cx="1382400" cy="180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2" name="Google Shape;712;p26"/>
          <p:cNvCxnSpPr>
            <a:stCxn id="702" idx="7"/>
            <a:endCxn id="700" idx="3"/>
          </p:cNvCxnSpPr>
          <p:nvPr/>
        </p:nvCxnSpPr>
        <p:spPr>
          <a:xfrm rot="10800000" flipH="1">
            <a:off x="3828636" y="4024376"/>
            <a:ext cx="1182000" cy="5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3" name="Google Shape;713;p26"/>
          <p:cNvCxnSpPr>
            <a:stCxn id="702" idx="5"/>
            <a:endCxn id="705" idx="2"/>
          </p:cNvCxnSpPr>
          <p:nvPr/>
        </p:nvCxnSpPr>
        <p:spPr>
          <a:xfrm>
            <a:off x="3828636" y="4913434"/>
            <a:ext cx="1099200" cy="3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4" name="Google Shape;714;p26"/>
          <p:cNvCxnSpPr>
            <a:stCxn id="699" idx="6"/>
            <a:endCxn id="701" idx="1"/>
          </p:cNvCxnSpPr>
          <p:nvPr/>
        </p:nvCxnSpPr>
        <p:spPr>
          <a:xfrm>
            <a:off x="5494173" y="2464827"/>
            <a:ext cx="823500" cy="11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5" name="Google Shape;715;p26"/>
          <p:cNvCxnSpPr>
            <a:stCxn id="700" idx="6"/>
            <a:endCxn id="701" idx="2"/>
          </p:cNvCxnSpPr>
          <p:nvPr/>
        </p:nvCxnSpPr>
        <p:spPr>
          <a:xfrm>
            <a:off x="5494173" y="3836018"/>
            <a:ext cx="74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6" name="Google Shape;716;p26"/>
          <p:cNvCxnSpPr>
            <a:stCxn id="705" idx="6"/>
            <a:endCxn id="701" idx="3"/>
          </p:cNvCxnSpPr>
          <p:nvPr/>
        </p:nvCxnSpPr>
        <p:spPr>
          <a:xfrm rot="10800000" flipH="1">
            <a:off x="5494173" y="4024408"/>
            <a:ext cx="823500" cy="123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7" name="Google Shape;717;p26"/>
          <p:cNvSpPr txBox="1"/>
          <p:nvPr/>
        </p:nvSpPr>
        <p:spPr>
          <a:xfrm>
            <a:off x="199600" y="1539575"/>
            <a:ext cx="3582900" cy="1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/>
              <a:t>Entrenamiento:</a:t>
            </a:r>
            <a:endParaRPr sz="1400" b="1" i="1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Para un conjunto de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0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datos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Se conoce</a:t>
            </a:r>
            <a:r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=f(</a:t>
            </a:r>
            <a:r>
              <a:rPr lang="en-US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b="1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Siendo f(x) la funciòn a estimar</a:t>
            </a:r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p26"/>
          <p:cNvCxnSpPr>
            <a:endCxn id="704" idx="2"/>
          </p:cNvCxnSpPr>
          <p:nvPr/>
        </p:nvCxnSpPr>
        <p:spPr>
          <a:xfrm>
            <a:off x="1748640" y="3836018"/>
            <a:ext cx="500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9" name="Google Shape;719;p26"/>
          <p:cNvSpPr txBox="1"/>
          <p:nvPr/>
        </p:nvSpPr>
        <p:spPr>
          <a:xfrm>
            <a:off x="1223350" y="3635925"/>
            <a:ext cx="5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37707">
            <a:off x="3297171" y="2081662"/>
            <a:ext cx="1549684" cy="648798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6"/>
          <p:cNvSpPr txBox="1"/>
          <p:nvPr/>
        </p:nvSpPr>
        <p:spPr>
          <a:xfrm rot="-1312572">
            <a:off x="3158981" y="1996670"/>
            <a:ext cx="938802" cy="38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6"/>
          <p:cNvSpPr txBox="1"/>
          <p:nvPr/>
        </p:nvSpPr>
        <p:spPr>
          <a:xfrm>
            <a:off x="6234600" y="3569475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ŷ</a:t>
            </a:r>
            <a:r>
              <a:rPr lang="en-US" i="1" baseline="-25000">
                <a:solidFill>
                  <a:schemeClr val="dk1"/>
                </a:solidFill>
              </a:rPr>
              <a:t>data</a:t>
            </a:r>
            <a:endParaRPr i="1" baseline="-25000">
              <a:solidFill>
                <a:schemeClr val="dk1"/>
              </a:solidFill>
            </a:endParaRPr>
          </a:p>
        </p:txBody>
      </p:sp>
      <p:cxnSp>
        <p:nvCxnSpPr>
          <p:cNvPr id="723" name="Google Shape;723;p26"/>
          <p:cNvCxnSpPr>
            <a:endCxn id="724" idx="2"/>
          </p:cNvCxnSpPr>
          <p:nvPr/>
        </p:nvCxnSpPr>
        <p:spPr>
          <a:xfrm>
            <a:off x="6801163" y="3846204"/>
            <a:ext cx="559200" cy="0"/>
          </a:xfrm>
          <a:prstGeom prst="straightConnector1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triangle" w="sm" len="sm"/>
            <a:tailEnd type="none" w="med" len="med"/>
          </a:ln>
        </p:spPr>
      </p:cxnSp>
      <p:sp>
        <p:nvSpPr>
          <p:cNvPr id="724" name="Google Shape;724;p26"/>
          <p:cNvSpPr/>
          <p:nvPr/>
        </p:nvSpPr>
        <p:spPr>
          <a:xfrm>
            <a:off x="7360363" y="3441654"/>
            <a:ext cx="838500" cy="809100"/>
          </a:xfrm>
          <a:prstGeom prst="ellipse">
            <a:avLst/>
          </a:prstGeom>
          <a:solidFill>
            <a:srgbClr val="E6B8AF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6"/>
          <p:cNvSpPr txBox="1"/>
          <p:nvPr/>
        </p:nvSpPr>
        <p:spPr>
          <a:xfrm>
            <a:off x="6801050" y="1634725"/>
            <a:ext cx="2343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 b="1"/>
              <a:t>Loss: </a:t>
            </a:r>
            <a:endParaRPr sz="1300" b="1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300"/>
              <a:t>Función de pérdida que evalùa la diferencia entre el valor esperado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/>
              <a:t>y el valor obtenido de la red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/>
              <a:t>Ej.: MSE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, ŷ</a:t>
            </a:r>
            <a:r>
              <a:rPr lang="en-US" b="0" i="0" u="none" strike="noStrike" cap="none" baseline="-25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1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100" b="0" i="0" u="none" strike="noStrike" cap="none" baseline="-25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6"/>
          <p:cNvSpPr txBox="1"/>
          <p:nvPr/>
        </p:nvSpPr>
        <p:spPr>
          <a:xfrm>
            <a:off x="7439125" y="3639788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6"/>
          <p:cNvSpPr txBox="1"/>
          <p:nvPr/>
        </p:nvSpPr>
        <p:spPr>
          <a:xfrm>
            <a:off x="250900" y="5258125"/>
            <a:ext cx="247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1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Se completó una </a:t>
            </a:r>
            <a:r>
              <a:rPr lang="en-US" b="1" i="1">
                <a:solidFill>
                  <a:srgbClr val="38761D"/>
                </a:solidFill>
              </a:rPr>
              <a:t>Época</a:t>
            </a:r>
            <a:r>
              <a:rPr lang="en-US" sz="1400" b="1" i="1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1" i="1">
              <a:solidFill>
                <a:srgbClr val="38761D"/>
              </a:solidFill>
            </a:endParaRPr>
          </a:p>
        </p:txBody>
      </p:sp>
      <p:sp>
        <p:nvSpPr>
          <p:cNvPr id="728" name="Google Shape;728;p26"/>
          <p:cNvSpPr txBox="1"/>
          <p:nvPr/>
        </p:nvSpPr>
        <p:spPr>
          <a:xfrm rot="-1240567">
            <a:off x="6007838" y="5994795"/>
            <a:ext cx="1792770" cy="38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Actualizar parámetros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6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ENTRENAMIENTO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  <p:sp>
        <p:nvSpPr>
          <p:cNvPr id="730" name="Google Shape;730;p26"/>
          <p:cNvSpPr txBox="1"/>
          <p:nvPr/>
        </p:nvSpPr>
        <p:spPr>
          <a:xfrm>
            <a:off x="303550" y="5624275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De esta forma se actualizan los pesos hasta que alguna condición de parada se satisfaga.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7"/>
          <p:cNvSpPr/>
          <p:nvPr/>
        </p:nvSpPr>
        <p:spPr>
          <a:xfrm>
            <a:off x="302275" y="2480350"/>
            <a:ext cx="8539500" cy="13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3D85C6"/>
                </a:solidFill>
                <a:highlight>
                  <a:srgbClr val="FFFFFF"/>
                </a:highlight>
              </a:rPr>
              <a:t>Physics-Informed Neural Networks</a:t>
            </a:r>
            <a:endParaRPr sz="3600" b="1">
              <a:solidFill>
                <a:srgbClr val="3D85C6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3D85C6"/>
                </a:solidFill>
                <a:highlight>
                  <a:srgbClr val="FFFFFF"/>
                </a:highlight>
              </a:rPr>
              <a:t>(PINN)</a:t>
            </a:r>
            <a:endParaRPr sz="3600" b="1">
              <a:solidFill>
                <a:srgbClr val="3D85C6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>
              <a:solidFill>
                <a:srgbClr val="3D85C6"/>
              </a:solidFill>
              <a:highlight>
                <a:srgbClr val="FFFFFF"/>
              </a:highlight>
            </a:endParaRPr>
          </a:p>
        </p:txBody>
      </p:sp>
      <p:sp>
        <p:nvSpPr>
          <p:cNvPr id="736" name="Google Shape;736;p27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8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28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8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8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8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8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8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8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Google Shape;749;p28"/>
          <p:cNvCxnSpPr>
            <a:endCxn id="747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0" name="Google Shape;750;p28"/>
          <p:cNvCxnSpPr>
            <a:endCxn id="746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1" name="Google Shape;751;p28"/>
          <p:cNvCxnSpPr>
            <a:stCxn id="747" idx="7"/>
            <a:endCxn id="743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2" name="Google Shape;752;p28"/>
          <p:cNvCxnSpPr>
            <a:endCxn id="744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3" name="Google Shape;753;p28"/>
          <p:cNvCxnSpPr>
            <a:stCxn id="747" idx="5"/>
            <a:endCxn id="748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4" name="Google Shape;754;p28"/>
          <p:cNvCxnSpPr>
            <a:stCxn id="746" idx="0"/>
            <a:endCxn id="743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5" name="Google Shape;755;p28"/>
          <p:cNvCxnSpPr>
            <a:stCxn id="746" idx="7"/>
            <a:endCxn id="744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6" name="Google Shape;756;p28"/>
          <p:cNvCxnSpPr>
            <a:stCxn id="746" idx="5"/>
            <a:endCxn id="748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7" name="Google Shape;757;p28"/>
          <p:cNvCxnSpPr>
            <a:stCxn id="743" idx="6"/>
            <a:endCxn id="745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8" name="Google Shape;758;p28"/>
          <p:cNvCxnSpPr>
            <a:stCxn id="744" idx="6"/>
            <a:endCxn id="745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9" name="Google Shape;759;p28"/>
          <p:cNvCxnSpPr>
            <a:stCxn id="748" idx="6"/>
            <a:endCxn id="745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0" name="Google Shape;760;p28"/>
          <p:cNvCxnSpPr>
            <a:stCxn id="745" idx="0"/>
            <a:endCxn id="761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1" name="Google Shape;761;p28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8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8"/>
          <p:cNvSpPr txBox="1"/>
          <p:nvPr/>
        </p:nvSpPr>
        <p:spPr>
          <a:xfrm>
            <a:off x="3572050" y="615525"/>
            <a:ext cx="5269800" cy="4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Una PINN se obtiene cuando se dota a la NN de información proveniente de la física del problema, con el objetivo de ayudar al proceso de optimización.</a:t>
            </a:r>
            <a:endParaRPr sz="13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La forma típica </a:t>
            </a:r>
            <a:r>
              <a:rPr lang="en-US" sz="1300">
                <a:solidFill>
                  <a:srgbClr val="595959"/>
                </a:solidFill>
              </a:rPr>
              <a:t>de agregar esta información es mediante la adición de restricciones a la función objetivo a minimizar, </a:t>
            </a:r>
            <a:r>
              <a:rPr lang="en-US" sz="1300" b="1">
                <a:solidFill>
                  <a:srgbClr val="595959"/>
                </a:solidFill>
              </a:rPr>
              <a:t>p</a:t>
            </a:r>
            <a:r>
              <a:rPr lang="en-US" sz="1300" b="1" i="0" u="none" strike="noStrike" cap="none">
                <a:solidFill>
                  <a:srgbClr val="595959"/>
                </a:solidFill>
              </a:rPr>
              <a:t>or ejemplo:</a:t>
            </a:r>
            <a:endParaRPr sz="1300" b="1" i="0" u="none" strike="noStrike" cap="none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8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28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28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9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9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9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9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9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9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9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9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29"/>
          <p:cNvCxnSpPr>
            <a:endCxn id="777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0" name="Google Shape;780;p29"/>
          <p:cNvCxnSpPr>
            <a:endCxn id="776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1" name="Google Shape;781;p29"/>
          <p:cNvCxnSpPr>
            <a:stCxn id="777" idx="7"/>
            <a:endCxn id="773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2" name="Google Shape;782;p29"/>
          <p:cNvCxnSpPr>
            <a:endCxn id="774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3" name="Google Shape;783;p29"/>
          <p:cNvCxnSpPr>
            <a:stCxn id="777" idx="5"/>
            <a:endCxn id="778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4" name="Google Shape;784;p29"/>
          <p:cNvCxnSpPr>
            <a:stCxn id="776" idx="0"/>
            <a:endCxn id="773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5" name="Google Shape;785;p29"/>
          <p:cNvCxnSpPr>
            <a:stCxn id="776" idx="7"/>
            <a:endCxn id="774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6" name="Google Shape;786;p29"/>
          <p:cNvCxnSpPr>
            <a:stCxn id="776" idx="5"/>
            <a:endCxn id="778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7" name="Google Shape;787;p29"/>
          <p:cNvCxnSpPr>
            <a:stCxn id="773" idx="6"/>
            <a:endCxn id="775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8" name="Google Shape;788;p29"/>
          <p:cNvCxnSpPr>
            <a:stCxn id="774" idx="6"/>
            <a:endCxn id="775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9" name="Google Shape;789;p29"/>
          <p:cNvCxnSpPr>
            <a:stCxn id="778" idx="6"/>
            <a:endCxn id="775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0" name="Google Shape;790;p29"/>
          <p:cNvCxnSpPr>
            <a:stCxn id="775" idx="0"/>
            <a:endCxn id="791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1" name="Google Shape;791;p29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9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9"/>
          <p:cNvSpPr txBox="1"/>
          <p:nvPr/>
        </p:nvSpPr>
        <p:spPr>
          <a:xfrm>
            <a:off x="3572050" y="615525"/>
            <a:ext cx="5269800" cy="4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595959"/>
                </a:solidFill>
              </a:rPr>
              <a:t>Una PINN se obtiene cuando se dota a la NN de información proveniente de la física del problema, con el objetivo de ayudar al proceso de optimización.</a:t>
            </a: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La forma típica </a:t>
            </a:r>
            <a:r>
              <a:rPr lang="en-US" sz="1300">
                <a:solidFill>
                  <a:srgbClr val="595959"/>
                </a:solidFill>
              </a:rPr>
              <a:t>de agregar esta información es mediante la adición de restricciones a la función objetivo a minimizar, </a:t>
            </a:r>
            <a:r>
              <a:rPr lang="en-US" sz="1300" b="1">
                <a:solidFill>
                  <a:srgbClr val="595959"/>
                </a:solidFill>
              </a:rPr>
              <a:t>por ejemplo:</a:t>
            </a:r>
            <a:endParaRPr sz="13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Loss</a:t>
            </a:r>
            <a:r>
              <a:rPr lang="en-US" sz="1300" b="1" baseline="-25000">
                <a:solidFill>
                  <a:srgbClr val="595959"/>
                </a:solidFill>
              </a:rPr>
              <a:t>PDE</a:t>
            </a:r>
            <a:r>
              <a:rPr lang="en-US" sz="1300" b="1">
                <a:solidFill>
                  <a:srgbClr val="595959"/>
                </a:solidFill>
              </a:rPr>
              <a:t>:</a:t>
            </a:r>
            <a:r>
              <a:rPr lang="en-US" sz="1300">
                <a:solidFill>
                  <a:srgbClr val="595959"/>
                </a:solidFill>
              </a:rPr>
              <a:t> Ecuación diferencial en derivadas parciales que gobierna la física del problema</a:t>
            </a:r>
            <a:endParaRPr sz="13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29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29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29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7" name="Google Shape;797;p29"/>
          <p:cNvCxnSpPr>
            <a:stCxn id="775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8" name="Google Shape;798;p29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29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0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0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0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0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30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0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0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2" name="Google Shape;812;p30"/>
          <p:cNvCxnSpPr>
            <a:endCxn id="810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3" name="Google Shape;813;p30"/>
          <p:cNvCxnSpPr>
            <a:endCxn id="809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4" name="Google Shape;814;p30"/>
          <p:cNvCxnSpPr>
            <a:stCxn id="810" idx="7"/>
            <a:endCxn id="806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5" name="Google Shape;815;p30"/>
          <p:cNvCxnSpPr>
            <a:endCxn id="807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6" name="Google Shape;816;p30"/>
          <p:cNvCxnSpPr>
            <a:stCxn id="810" idx="5"/>
            <a:endCxn id="811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7" name="Google Shape;817;p30"/>
          <p:cNvCxnSpPr>
            <a:stCxn id="809" idx="0"/>
            <a:endCxn id="806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8" name="Google Shape;818;p30"/>
          <p:cNvCxnSpPr>
            <a:stCxn id="809" idx="7"/>
            <a:endCxn id="807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19" name="Google Shape;819;p30"/>
          <p:cNvCxnSpPr>
            <a:stCxn id="809" idx="5"/>
            <a:endCxn id="811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0" name="Google Shape;820;p30"/>
          <p:cNvCxnSpPr>
            <a:stCxn id="806" idx="6"/>
            <a:endCxn id="808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1" name="Google Shape;821;p30"/>
          <p:cNvCxnSpPr>
            <a:stCxn id="807" idx="6"/>
            <a:endCxn id="808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2" name="Google Shape;822;p30"/>
          <p:cNvCxnSpPr>
            <a:stCxn id="811" idx="6"/>
            <a:endCxn id="808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3" name="Google Shape;823;p30"/>
          <p:cNvCxnSpPr>
            <a:stCxn id="808" idx="0"/>
            <a:endCxn id="824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4" name="Google Shape;824;p30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30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30"/>
          <p:cNvSpPr txBox="1"/>
          <p:nvPr/>
        </p:nvSpPr>
        <p:spPr>
          <a:xfrm>
            <a:off x="3572050" y="615525"/>
            <a:ext cx="5269800" cy="4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595959"/>
                </a:solidFill>
              </a:rPr>
              <a:t>Una PINN se obtiene cuando se dota a la NN de información proveniente de la física del problema, con el objetivo de ayudar al proceso de optimización.</a:t>
            </a: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La forma típica </a:t>
            </a:r>
            <a:r>
              <a:rPr lang="en-US" sz="1300">
                <a:solidFill>
                  <a:srgbClr val="595959"/>
                </a:solidFill>
              </a:rPr>
              <a:t>de agregar esta información es mediante la adición de restricciones a la función objetivo a minimizar, </a:t>
            </a:r>
            <a:r>
              <a:rPr lang="en-US" sz="1300" b="1">
                <a:solidFill>
                  <a:srgbClr val="595959"/>
                </a:solidFill>
              </a:rPr>
              <a:t>por ejemplo:</a:t>
            </a:r>
            <a:endParaRPr sz="13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Loss</a:t>
            </a:r>
            <a:r>
              <a:rPr lang="en-US" sz="1300" b="1" baseline="-25000">
                <a:solidFill>
                  <a:srgbClr val="595959"/>
                </a:solidFill>
              </a:rPr>
              <a:t>PDE</a:t>
            </a:r>
            <a:r>
              <a:rPr lang="en-US" sz="1300" b="1">
                <a:solidFill>
                  <a:srgbClr val="595959"/>
                </a:solidFill>
              </a:rPr>
              <a:t>:</a:t>
            </a:r>
            <a:r>
              <a:rPr lang="en-US" sz="1300">
                <a:solidFill>
                  <a:srgbClr val="595959"/>
                </a:solidFill>
              </a:rPr>
              <a:t> Ecuación diferencial en derivadas parciales que gobierna la física del problema</a:t>
            </a:r>
            <a:endParaRPr sz="13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Loss</a:t>
            </a:r>
            <a:r>
              <a:rPr lang="en-US" sz="1300" b="1" baseline="-25000">
                <a:solidFill>
                  <a:srgbClr val="595959"/>
                </a:solidFill>
              </a:rPr>
              <a:t>BC</a:t>
            </a:r>
            <a:r>
              <a:rPr lang="en-US" sz="1300" b="1">
                <a:solidFill>
                  <a:srgbClr val="595959"/>
                </a:solidFill>
              </a:rPr>
              <a:t>: </a:t>
            </a:r>
            <a:r>
              <a:rPr lang="en-US" sz="1300">
                <a:solidFill>
                  <a:srgbClr val="595959"/>
                </a:solidFill>
              </a:rPr>
              <a:t>Ecuación que fuerza a cumplir condiciones de borde.</a:t>
            </a:r>
            <a:endParaRPr sz="1300" b="1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0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0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0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30"/>
          <p:cNvCxnSpPr>
            <a:stCxn id="808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31" name="Google Shape;831;p30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0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3" name="Google Shape;833;p30"/>
          <p:cNvCxnSpPr>
            <a:stCxn id="808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34" name="Google Shape;834;p30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30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1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1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1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1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1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1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31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1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8" name="Google Shape;848;p31"/>
          <p:cNvCxnSpPr>
            <a:endCxn id="846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9" name="Google Shape;849;p31"/>
          <p:cNvCxnSpPr>
            <a:endCxn id="845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0" name="Google Shape;850;p31"/>
          <p:cNvCxnSpPr>
            <a:stCxn id="846" idx="7"/>
            <a:endCxn id="842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1" name="Google Shape;851;p31"/>
          <p:cNvCxnSpPr>
            <a:endCxn id="843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2" name="Google Shape;852;p31"/>
          <p:cNvCxnSpPr>
            <a:stCxn id="846" idx="5"/>
            <a:endCxn id="847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3" name="Google Shape;853;p31"/>
          <p:cNvCxnSpPr>
            <a:stCxn id="845" idx="0"/>
            <a:endCxn id="842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4" name="Google Shape;854;p31"/>
          <p:cNvCxnSpPr>
            <a:stCxn id="845" idx="7"/>
            <a:endCxn id="843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5" name="Google Shape;855;p31"/>
          <p:cNvCxnSpPr>
            <a:stCxn id="845" idx="5"/>
            <a:endCxn id="847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6" name="Google Shape;856;p31"/>
          <p:cNvCxnSpPr>
            <a:stCxn id="842" idx="6"/>
            <a:endCxn id="844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7" name="Google Shape;857;p31"/>
          <p:cNvCxnSpPr>
            <a:stCxn id="843" idx="6"/>
            <a:endCxn id="844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8" name="Google Shape;858;p31"/>
          <p:cNvCxnSpPr>
            <a:stCxn id="847" idx="6"/>
            <a:endCxn id="844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59" name="Google Shape;859;p31"/>
          <p:cNvCxnSpPr>
            <a:stCxn id="844" idx="0"/>
            <a:endCxn id="860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0" name="Google Shape;860;p31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1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1"/>
          <p:cNvSpPr txBox="1"/>
          <p:nvPr/>
        </p:nvSpPr>
        <p:spPr>
          <a:xfrm>
            <a:off x="3572050" y="615525"/>
            <a:ext cx="5269800" cy="4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595959"/>
                </a:solidFill>
              </a:rPr>
              <a:t>Una PINN se obtiene cuando se dota a la NN de información proveniente de la física del problema, con el objetivo de ayudar al proceso de optimización.</a:t>
            </a: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La forma típica </a:t>
            </a:r>
            <a:r>
              <a:rPr lang="en-US" sz="1300">
                <a:solidFill>
                  <a:srgbClr val="595959"/>
                </a:solidFill>
              </a:rPr>
              <a:t>de agregar esta información es mediante la adición de restricciones a la función objetivo a minimizar, </a:t>
            </a:r>
            <a:r>
              <a:rPr lang="en-US" sz="1300" b="1">
                <a:solidFill>
                  <a:srgbClr val="595959"/>
                </a:solidFill>
              </a:rPr>
              <a:t>por ejemplo:</a:t>
            </a:r>
            <a:endParaRPr sz="13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Loss</a:t>
            </a:r>
            <a:r>
              <a:rPr lang="en-US" sz="1300" b="1" baseline="-25000">
                <a:solidFill>
                  <a:srgbClr val="595959"/>
                </a:solidFill>
              </a:rPr>
              <a:t>PDE</a:t>
            </a:r>
            <a:r>
              <a:rPr lang="en-US" sz="1300" b="1">
                <a:solidFill>
                  <a:srgbClr val="595959"/>
                </a:solidFill>
              </a:rPr>
              <a:t>:</a:t>
            </a:r>
            <a:r>
              <a:rPr lang="en-US" sz="1300">
                <a:solidFill>
                  <a:srgbClr val="595959"/>
                </a:solidFill>
              </a:rPr>
              <a:t> Ecuación diferencial en derivadas parciales que gobierna la física del problema</a:t>
            </a:r>
            <a:endParaRPr sz="13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Loss</a:t>
            </a:r>
            <a:r>
              <a:rPr lang="en-US" sz="1300" b="1" baseline="-25000">
                <a:solidFill>
                  <a:srgbClr val="595959"/>
                </a:solidFill>
              </a:rPr>
              <a:t>BC</a:t>
            </a:r>
            <a:r>
              <a:rPr lang="en-US" sz="1300" b="1">
                <a:solidFill>
                  <a:srgbClr val="595959"/>
                </a:solidFill>
              </a:rPr>
              <a:t>: </a:t>
            </a:r>
            <a:r>
              <a:rPr lang="en-US" sz="1300">
                <a:solidFill>
                  <a:srgbClr val="595959"/>
                </a:solidFill>
              </a:rPr>
              <a:t>Ecuación que fuerza a cumplir condiciones de borde.</a:t>
            </a:r>
            <a:endParaRPr sz="1300" b="1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Loss</a:t>
            </a:r>
            <a:r>
              <a:rPr lang="en-US" sz="1300" b="1" baseline="-25000">
                <a:solidFill>
                  <a:srgbClr val="595959"/>
                </a:solidFill>
              </a:rPr>
              <a:t>IC</a:t>
            </a:r>
            <a:r>
              <a:rPr lang="en-US" sz="1300" b="1">
                <a:solidFill>
                  <a:srgbClr val="595959"/>
                </a:solidFill>
              </a:rPr>
              <a:t>:</a:t>
            </a:r>
            <a:r>
              <a:rPr lang="en-US" sz="1300">
                <a:solidFill>
                  <a:srgbClr val="595959"/>
                </a:solidFill>
              </a:rPr>
              <a:t> Ecuación que fuerza a cumplir con condiciones iniciales.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1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1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1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6" name="Google Shape;866;p31"/>
          <p:cNvCxnSpPr>
            <a:stCxn id="844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7" name="Google Shape;867;p31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1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9" name="Google Shape;869;p31"/>
          <p:cNvCxnSpPr>
            <a:stCxn id="844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0" name="Google Shape;870;p31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1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2" name="Google Shape;872;p31"/>
          <p:cNvCxnSpPr>
            <a:stCxn id="844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3" name="Google Shape;873;p31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31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2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32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32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2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2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32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32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2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7" name="Google Shape;887;p32"/>
          <p:cNvCxnSpPr>
            <a:endCxn id="885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8" name="Google Shape;888;p32"/>
          <p:cNvCxnSpPr>
            <a:endCxn id="884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9" name="Google Shape;889;p32"/>
          <p:cNvCxnSpPr>
            <a:stCxn id="885" idx="7"/>
            <a:endCxn id="881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0" name="Google Shape;890;p32"/>
          <p:cNvCxnSpPr>
            <a:endCxn id="882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1" name="Google Shape;891;p32"/>
          <p:cNvCxnSpPr>
            <a:stCxn id="885" idx="5"/>
            <a:endCxn id="886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2" name="Google Shape;892;p32"/>
          <p:cNvCxnSpPr>
            <a:stCxn id="884" idx="0"/>
            <a:endCxn id="881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3" name="Google Shape;893;p32"/>
          <p:cNvCxnSpPr>
            <a:stCxn id="884" idx="7"/>
            <a:endCxn id="882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4" name="Google Shape;894;p32"/>
          <p:cNvCxnSpPr>
            <a:stCxn id="884" idx="5"/>
            <a:endCxn id="886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5" name="Google Shape;895;p32"/>
          <p:cNvCxnSpPr>
            <a:stCxn id="881" idx="6"/>
            <a:endCxn id="883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6" name="Google Shape;896;p32"/>
          <p:cNvCxnSpPr>
            <a:stCxn id="882" idx="6"/>
            <a:endCxn id="883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7" name="Google Shape;897;p32"/>
          <p:cNvCxnSpPr>
            <a:stCxn id="886" idx="6"/>
            <a:endCxn id="883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8" name="Google Shape;898;p32"/>
          <p:cNvCxnSpPr>
            <a:stCxn id="883" idx="0"/>
            <a:endCxn id="899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99" name="Google Shape;899;p32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32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2"/>
          <p:cNvSpPr txBox="1"/>
          <p:nvPr/>
        </p:nvSpPr>
        <p:spPr>
          <a:xfrm>
            <a:off x="3572050" y="615525"/>
            <a:ext cx="5269800" cy="4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595959"/>
                </a:solidFill>
              </a:rPr>
              <a:t>Una PINN se obtiene cuando se dota a la NN de información proveniente de la física del problema, con el objetivo de ayudar al proceso de optimización.</a:t>
            </a: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La forma típica </a:t>
            </a:r>
            <a:r>
              <a:rPr lang="en-US" sz="1300">
                <a:solidFill>
                  <a:srgbClr val="595959"/>
                </a:solidFill>
              </a:rPr>
              <a:t>de agregar esta información es mediante la adición de restricciones a la función objetivo a minimizar, </a:t>
            </a:r>
            <a:r>
              <a:rPr lang="en-US" sz="1300" b="1">
                <a:solidFill>
                  <a:srgbClr val="595959"/>
                </a:solidFill>
              </a:rPr>
              <a:t>por ejemplo:</a:t>
            </a:r>
            <a:endParaRPr sz="13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Loss</a:t>
            </a:r>
            <a:r>
              <a:rPr lang="en-US" sz="1300" b="1" baseline="-25000">
                <a:solidFill>
                  <a:srgbClr val="595959"/>
                </a:solidFill>
              </a:rPr>
              <a:t>PDE</a:t>
            </a:r>
            <a:r>
              <a:rPr lang="en-US" sz="1300" b="1">
                <a:solidFill>
                  <a:srgbClr val="595959"/>
                </a:solidFill>
              </a:rPr>
              <a:t>:</a:t>
            </a:r>
            <a:r>
              <a:rPr lang="en-US" sz="1300">
                <a:solidFill>
                  <a:srgbClr val="595959"/>
                </a:solidFill>
              </a:rPr>
              <a:t> Ecuación diferencial en derivadas parciales que gobierna la física del problema</a:t>
            </a:r>
            <a:endParaRPr sz="1300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Loss</a:t>
            </a:r>
            <a:r>
              <a:rPr lang="en-US" sz="1300" b="1" baseline="-25000">
                <a:solidFill>
                  <a:srgbClr val="595959"/>
                </a:solidFill>
              </a:rPr>
              <a:t>BC</a:t>
            </a:r>
            <a:r>
              <a:rPr lang="en-US" sz="1300" b="1">
                <a:solidFill>
                  <a:srgbClr val="595959"/>
                </a:solidFill>
              </a:rPr>
              <a:t>: </a:t>
            </a:r>
            <a:r>
              <a:rPr lang="en-US" sz="1300">
                <a:solidFill>
                  <a:srgbClr val="595959"/>
                </a:solidFill>
              </a:rPr>
              <a:t>Ecuación que fuerza a cumplir condiciones de borde.</a:t>
            </a:r>
            <a:endParaRPr sz="1300" b="1">
              <a:solidFill>
                <a:srgbClr val="595959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Loss</a:t>
            </a:r>
            <a:r>
              <a:rPr lang="en-US" sz="1300" b="1" baseline="-25000">
                <a:solidFill>
                  <a:srgbClr val="595959"/>
                </a:solidFill>
              </a:rPr>
              <a:t>IC</a:t>
            </a:r>
            <a:r>
              <a:rPr lang="en-US" sz="1300" b="1">
                <a:solidFill>
                  <a:srgbClr val="595959"/>
                </a:solidFill>
              </a:rPr>
              <a:t>:</a:t>
            </a:r>
            <a:r>
              <a:rPr lang="en-US" sz="1300">
                <a:solidFill>
                  <a:srgbClr val="595959"/>
                </a:solidFill>
              </a:rPr>
              <a:t> Ecuación que fuerza a cumplir con condiciones iniciales.</a:t>
            </a:r>
            <a:endParaRPr sz="1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>
                <a:solidFill>
                  <a:srgbClr val="595959"/>
                </a:solidFill>
              </a:rPr>
              <a:t>Otras Losses: </a:t>
            </a:r>
            <a:r>
              <a:rPr lang="en-US" sz="1300">
                <a:solidFill>
                  <a:srgbClr val="595959"/>
                </a:solidFill>
              </a:rPr>
              <a:t>Cualquier información que se conozca en alguna parte del problema puede colaborar con el proceso de optimización.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902" name="Google Shape;902;p32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2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32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Google Shape;905;p32"/>
          <p:cNvCxnSpPr>
            <a:stCxn id="883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06" name="Google Shape;906;p32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2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8" name="Google Shape;908;p32"/>
          <p:cNvCxnSpPr>
            <a:stCxn id="883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09" name="Google Shape;909;p32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32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1" name="Google Shape;911;p32"/>
          <p:cNvCxnSpPr>
            <a:stCxn id="883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12" name="Google Shape;912;p32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2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2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5" name="Google Shape;915;p32"/>
          <p:cNvCxnSpPr>
            <a:stCxn id="883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16" name="Google Shape;916;p32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32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33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3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3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3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3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3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3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3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0" name="Google Shape;930;p33"/>
          <p:cNvCxnSpPr>
            <a:endCxn id="928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1" name="Google Shape;931;p33"/>
          <p:cNvCxnSpPr>
            <a:endCxn id="927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2" name="Google Shape;932;p33"/>
          <p:cNvCxnSpPr>
            <a:stCxn id="928" idx="7"/>
            <a:endCxn id="924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3" name="Google Shape;933;p33"/>
          <p:cNvCxnSpPr>
            <a:endCxn id="925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4" name="Google Shape;934;p33"/>
          <p:cNvCxnSpPr>
            <a:stCxn id="928" idx="5"/>
            <a:endCxn id="929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5" name="Google Shape;935;p33"/>
          <p:cNvCxnSpPr>
            <a:stCxn id="927" idx="0"/>
            <a:endCxn id="924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6" name="Google Shape;936;p33"/>
          <p:cNvCxnSpPr>
            <a:stCxn id="927" idx="7"/>
            <a:endCxn id="925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7" name="Google Shape;937;p33"/>
          <p:cNvCxnSpPr>
            <a:stCxn id="927" idx="5"/>
            <a:endCxn id="929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8" name="Google Shape;938;p33"/>
          <p:cNvCxnSpPr>
            <a:stCxn id="924" idx="6"/>
            <a:endCxn id="926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9" name="Google Shape;939;p33"/>
          <p:cNvCxnSpPr>
            <a:stCxn id="925" idx="6"/>
            <a:endCxn id="926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0" name="Google Shape;940;p33"/>
          <p:cNvCxnSpPr>
            <a:stCxn id="929" idx="6"/>
            <a:endCxn id="926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1" name="Google Shape;941;p33"/>
          <p:cNvCxnSpPr>
            <a:stCxn id="926" idx="0"/>
            <a:endCxn id="942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42" name="Google Shape;942;p33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3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3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3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33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7" name="Google Shape;947;p33"/>
          <p:cNvCxnSpPr>
            <a:stCxn id="926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48" name="Google Shape;948;p33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3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0" name="Google Shape;950;p33"/>
          <p:cNvCxnSpPr>
            <a:stCxn id="926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1" name="Google Shape;951;p33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3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3" name="Google Shape;953;p33"/>
          <p:cNvCxnSpPr>
            <a:stCxn id="926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4" name="Google Shape;954;p33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33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3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7" name="Google Shape;957;p33"/>
          <p:cNvCxnSpPr>
            <a:stCxn id="926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8" name="Google Shape;958;p33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3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0" name="Google Shape;960;p33"/>
          <p:cNvCxnSpPr>
            <a:endCxn id="958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1" name="Google Shape;961;p33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2" name="Google Shape;962;p33"/>
          <p:cNvCxnSpPr>
            <a:endCxn id="958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3" name="Google Shape;963;p33"/>
          <p:cNvCxnSpPr>
            <a:endCxn id="958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4" name="Google Shape;964;p33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965" name="Google Shape;965;p33"/>
          <p:cNvGrpSpPr/>
          <p:nvPr/>
        </p:nvGrpSpPr>
        <p:grpSpPr>
          <a:xfrm>
            <a:off x="6550875" y="4398981"/>
            <a:ext cx="1912991" cy="400200"/>
            <a:chOff x="5817825" y="2492556"/>
            <a:chExt cx="1912991" cy="400200"/>
          </a:xfrm>
        </p:grpSpPr>
        <p:sp>
          <p:nvSpPr>
            <p:cNvPr id="966" name="Google Shape;966;p33"/>
            <p:cNvSpPr txBox="1"/>
            <p:nvPr/>
          </p:nvSpPr>
          <p:spPr>
            <a:xfrm>
              <a:off x="6733100" y="2492556"/>
              <a:ext cx="4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</a:t>
              </a:r>
              <a:endParaRPr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7" name="Google Shape;967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17825" y="2554075"/>
              <a:ext cx="1912991" cy="31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8" name="Google Shape;968;p33"/>
          <p:cNvSpPr txBox="1"/>
          <p:nvPr/>
        </p:nvSpPr>
        <p:spPr>
          <a:xfrm>
            <a:off x="4952025" y="1149475"/>
            <a:ext cx="41919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</a:rPr>
              <a:t>El problema resulta en determinar los </a:t>
            </a:r>
            <a:r>
              <a:rPr lang="en-US" sz="1300" b="1" i="1">
                <a:solidFill>
                  <a:srgbClr val="595959"/>
                </a:solidFill>
              </a:rPr>
              <a:t>W </a:t>
            </a:r>
            <a:r>
              <a:rPr lang="en-US" sz="1300">
                <a:solidFill>
                  <a:srgbClr val="595959"/>
                </a:solidFill>
              </a:rPr>
              <a:t>y </a:t>
            </a:r>
            <a:r>
              <a:rPr lang="en-US" sz="1300" b="1" i="1">
                <a:solidFill>
                  <a:srgbClr val="595959"/>
                </a:solidFill>
              </a:rPr>
              <a:t>b</a:t>
            </a:r>
            <a:r>
              <a:rPr lang="en-US" sz="1300">
                <a:solidFill>
                  <a:srgbClr val="595959"/>
                </a:solidFill>
              </a:rPr>
              <a:t> que minimizan la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Tot</a:t>
            </a:r>
            <a:r>
              <a:rPr lang="en-US" sz="1300">
                <a:solidFill>
                  <a:srgbClr val="595959"/>
                </a:solidFill>
              </a:rPr>
              <a:t> que se calcula como sigue:</a:t>
            </a: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</a:rPr>
              <a:t>Donde cada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>
                <a:solidFill>
                  <a:srgbClr val="595959"/>
                </a:solidFill>
              </a:rPr>
              <a:t> se evalúa en el conjunto de puntos </a:t>
            </a:r>
            <a:r>
              <a:rPr lang="en-US" sz="1300" b="1" i="1">
                <a:solidFill>
                  <a:srgbClr val="595959"/>
                </a:solidFill>
              </a:rPr>
              <a:t>X</a:t>
            </a:r>
            <a:r>
              <a:rPr lang="en-US" sz="1300" b="1" i="1" baseline="-25000">
                <a:solidFill>
                  <a:srgbClr val="595959"/>
                </a:solidFill>
              </a:rPr>
              <a:t>i</a:t>
            </a:r>
            <a:r>
              <a:rPr lang="en-US" sz="1300">
                <a:solidFill>
                  <a:srgbClr val="595959"/>
                </a:solidFill>
              </a:rPr>
              <a:t> correspondiente y los </a:t>
            </a:r>
            <a:r>
              <a:rPr lang="en-US" sz="1300" b="1" i="1">
                <a:solidFill>
                  <a:srgbClr val="595959"/>
                </a:solidFill>
              </a:rPr>
              <a:t>α</a:t>
            </a:r>
            <a:r>
              <a:rPr lang="en-US" sz="1300" b="1" i="1" baseline="-25000">
                <a:solidFill>
                  <a:srgbClr val="595959"/>
                </a:solidFill>
              </a:rPr>
              <a:t>i</a:t>
            </a:r>
            <a:r>
              <a:rPr lang="en-US" sz="1300" i="1" baseline="-25000">
                <a:solidFill>
                  <a:srgbClr val="595959"/>
                </a:solidFill>
              </a:rPr>
              <a:t> </a:t>
            </a:r>
            <a:r>
              <a:rPr lang="en-US" sz="1300">
                <a:solidFill>
                  <a:srgbClr val="595959"/>
                </a:solidFill>
              </a:rPr>
              <a:t>son pesos que ponderan la importancia de cada loss en el problema.</a:t>
            </a: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</a:rPr>
              <a:t>Matemáticamente:</a:t>
            </a:r>
            <a:endParaRPr sz="1300">
              <a:solidFill>
                <a:srgbClr val="595959"/>
              </a:solidFill>
            </a:endParaRPr>
          </a:p>
        </p:txBody>
      </p:sp>
      <p:grpSp>
        <p:nvGrpSpPr>
          <p:cNvPr id="969" name="Google Shape;969;p33"/>
          <p:cNvGrpSpPr/>
          <p:nvPr/>
        </p:nvGrpSpPr>
        <p:grpSpPr>
          <a:xfrm>
            <a:off x="5360625" y="1904450"/>
            <a:ext cx="2690749" cy="1051400"/>
            <a:chOff x="5360625" y="1904450"/>
            <a:chExt cx="2690749" cy="1051400"/>
          </a:xfrm>
        </p:grpSpPr>
        <p:pic>
          <p:nvPicPr>
            <p:cNvPr id="970" name="Google Shape;970;p33"/>
            <p:cNvPicPr preferRelativeResize="0"/>
            <p:nvPr/>
          </p:nvPicPr>
          <p:blipFill rotWithShape="1">
            <a:blip r:embed="rId4">
              <a:alphaModFix/>
            </a:blip>
            <a:srcRect t="-10" r="67745" b="10"/>
            <a:stretch/>
          </p:blipFill>
          <p:spPr>
            <a:xfrm>
              <a:off x="5360625" y="1904450"/>
              <a:ext cx="18932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33"/>
            <p:cNvPicPr preferRelativeResize="0"/>
            <p:nvPr/>
          </p:nvPicPr>
          <p:blipFill rotWithShape="1">
            <a:blip r:embed="rId4">
              <a:alphaModFix/>
            </a:blip>
            <a:srcRect l="32304" t="-10" r="44223" b="10"/>
            <a:stretch/>
          </p:blipFill>
          <p:spPr>
            <a:xfrm>
              <a:off x="6405800" y="2187000"/>
              <a:ext cx="1377675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33"/>
            <p:cNvPicPr preferRelativeResize="0"/>
            <p:nvPr/>
          </p:nvPicPr>
          <p:blipFill rotWithShape="1">
            <a:blip r:embed="rId4">
              <a:alphaModFix/>
            </a:blip>
            <a:srcRect l="55864" r="22710"/>
            <a:stretch/>
          </p:blipFill>
          <p:spPr>
            <a:xfrm>
              <a:off x="6575550" y="2500550"/>
              <a:ext cx="1257551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33"/>
            <p:cNvPicPr preferRelativeResize="0"/>
            <p:nvPr/>
          </p:nvPicPr>
          <p:blipFill rotWithShape="1">
            <a:blip r:embed="rId4">
              <a:alphaModFix/>
            </a:blip>
            <a:srcRect l="77185"/>
            <a:stretch/>
          </p:blipFill>
          <p:spPr>
            <a:xfrm>
              <a:off x="6712300" y="2775850"/>
              <a:ext cx="1339074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4" name="Google Shape;974;p33"/>
            <p:cNvPicPr preferRelativeResize="0"/>
            <p:nvPr/>
          </p:nvPicPr>
          <p:blipFill rotWithShape="1">
            <a:blip r:embed="rId4">
              <a:alphaModFix/>
            </a:blip>
            <a:srcRect l="97160" t="49207"/>
            <a:stretch/>
          </p:blipFill>
          <p:spPr>
            <a:xfrm>
              <a:off x="7838100" y="2589112"/>
              <a:ext cx="166675" cy="91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5" name="Google Shape;975;p33"/>
            <p:cNvPicPr preferRelativeResize="0"/>
            <p:nvPr/>
          </p:nvPicPr>
          <p:blipFill rotWithShape="1">
            <a:blip r:embed="rId4">
              <a:alphaModFix/>
            </a:blip>
            <a:srcRect l="97160" t="49207"/>
            <a:stretch/>
          </p:blipFill>
          <p:spPr>
            <a:xfrm>
              <a:off x="7804250" y="2275562"/>
              <a:ext cx="166675" cy="91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" name="Google Shape;976;p33"/>
            <p:cNvPicPr preferRelativeResize="0"/>
            <p:nvPr/>
          </p:nvPicPr>
          <p:blipFill rotWithShape="1">
            <a:blip r:embed="rId4">
              <a:alphaModFix/>
            </a:blip>
            <a:srcRect l="97160" t="49207"/>
            <a:stretch/>
          </p:blipFill>
          <p:spPr>
            <a:xfrm>
              <a:off x="7272925" y="1993012"/>
              <a:ext cx="166675" cy="914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77" name="Google Shape;977;p33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8" name="Google Shape;978;p33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34"/>
          <p:cNvPicPr preferRelativeResize="0"/>
          <p:nvPr/>
        </p:nvPicPr>
        <p:blipFill rotWithShape="1">
          <a:blip r:embed="rId3">
            <a:alphaModFix/>
          </a:blip>
          <a:srcRect l="21666" t="23188" r="22144" b="22581"/>
          <a:stretch/>
        </p:blipFill>
        <p:spPr>
          <a:xfrm>
            <a:off x="229225" y="1807000"/>
            <a:ext cx="4677875" cy="2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4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4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4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4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34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4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4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4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2" name="Google Shape;992;p34"/>
          <p:cNvCxnSpPr>
            <a:endCxn id="990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3" name="Google Shape;993;p34"/>
          <p:cNvCxnSpPr>
            <a:endCxn id="989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4" name="Google Shape;994;p34"/>
          <p:cNvCxnSpPr>
            <a:stCxn id="990" idx="7"/>
            <a:endCxn id="987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5" name="Google Shape;995;p34"/>
          <p:cNvCxnSpPr>
            <a:endCxn id="988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6" name="Google Shape;996;p34"/>
          <p:cNvCxnSpPr>
            <a:stCxn id="990" idx="5"/>
            <a:endCxn id="991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7" name="Google Shape;997;p34"/>
          <p:cNvCxnSpPr>
            <a:stCxn id="989" idx="0"/>
            <a:endCxn id="987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8" name="Google Shape;998;p34"/>
          <p:cNvCxnSpPr>
            <a:stCxn id="989" idx="7"/>
            <a:endCxn id="988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9" name="Google Shape;999;p34"/>
          <p:cNvCxnSpPr>
            <a:stCxn id="989" idx="5"/>
            <a:endCxn id="991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0" name="Google Shape;1000;p34"/>
          <p:cNvCxnSpPr>
            <a:stCxn id="987" idx="6"/>
            <a:endCxn id="984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1" name="Google Shape;1001;p34"/>
          <p:cNvCxnSpPr>
            <a:stCxn id="988" idx="6"/>
            <a:endCxn id="984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2" name="Google Shape;1002;p34"/>
          <p:cNvCxnSpPr>
            <a:stCxn id="991" idx="6"/>
            <a:endCxn id="984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3" name="Google Shape;1003;p34"/>
          <p:cNvCxnSpPr>
            <a:stCxn id="984" idx="0"/>
            <a:endCxn id="1004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04" name="Google Shape;1004;p34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4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4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4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4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9" name="Google Shape;1009;p34"/>
          <p:cNvCxnSpPr>
            <a:stCxn id="984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10" name="Google Shape;1010;p34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34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34"/>
          <p:cNvCxnSpPr>
            <a:stCxn id="984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13" name="Google Shape;1013;p34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4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5" name="Google Shape;1015;p34"/>
          <p:cNvCxnSpPr>
            <a:stCxn id="984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16" name="Google Shape;1016;p34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34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34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9" name="Google Shape;1019;p34"/>
          <p:cNvCxnSpPr>
            <a:stCxn id="984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20" name="Google Shape;1020;p34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34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2" name="Google Shape;1022;p34"/>
          <p:cNvCxnSpPr>
            <a:endCxn id="1020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3" name="Google Shape;1023;p34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4" name="Google Shape;1024;p34"/>
          <p:cNvCxnSpPr>
            <a:endCxn id="1020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5" name="Google Shape;1025;p34"/>
          <p:cNvCxnSpPr>
            <a:endCxn id="1020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26" name="Google Shape;1026;p34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27" name="Google Shape;102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621">
            <a:off x="1604812" y="1484680"/>
            <a:ext cx="1169875" cy="4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34"/>
          <p:cNvSpPr txBox="1"/>
          <p:nvPr/>
        </p:nvSpPr>
        <p:spPr>
          <a:xfrm rot="58038">
            <a:off x="1890815" y="1193181"/>
            <a:ext cx="1172867" cy="38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Google Shape;102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425460">
            <a:off x="1667113" y="4264892"/>
            <a:ext cx="1169798" cy="47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34"/>
          <p:cNvSpPr txBox="1"/>
          <p:nvPr/>
        </p:nvSpPr>
        <p:spPr>
          <a:xfrm rot="56486">
            <a:off x="1740752" y="4743165"/>
            <a:ext cx="1004236" cy="38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34"/>
          <p:cNvSpPr txBox="1"/>
          <p:nvPr/>
        </p:nvSpPr>
        <p:spPr>
          <a:xfrm>
            <a:off x="4798700" y="1149475"/>
            <a:ext cx="4345200" cy="2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Entrenamiento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</p:txBody>
      </p:sp>
      <p:cxnSp>
        <p:nvCxnSpPr>
          <p:cNvPr id="1032" name="Google Shape;1032;p34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34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35"/>
          <p:cNvPicPr preferRelativeResize="0"/>
          <p:nvPr/>
        </p:nvPicPr>
        <p:blipFill rotWithShape="1">
          <a:blip r:embed="rId3">
            <a:alphaModFix/>
          </a:blip>
          <a:srcRect l="21666" t="23188" r="22144" b="22581"/>
          <a:stretch/>
        </p:blipFill>
        <p:spPr>
          <a:xfrm>
            <a:off x="229225" y="1807000"/>
            <a:ext cx="4677875" cy="2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35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35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35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35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35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35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35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35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7" name="Google Shape;1047;p35"/>
          <p:cNvCxnSpPr>
            <a:endCxn id="1045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8" name="Google Shape;1048;p35"/>
          <p:cNvCxnSpPr>
            <a:endCxn id="1044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49" name="Google Shape;1049;p35"/>
          <p:cNvCxnSpPr>
            <a:stCxn id="1045" idx="7"/>
            <a:endCxn id="1042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0" name="Google Shape;1050;p35"/>
          <p:cNvCxnSpPr>
            <a:endCxn id="1043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1" name="Google Shape;1051;p35"/>
          <p:cNvCxnSpPr>
            <a:stCxn id="1045" idx="5"/>
            <a:endCxn id="1046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35"/>
          <p:cNvCxnSpPr>
            <a:stCxn id="1044" idx="0"/>
            <a:endCxn id="1042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35"/>
          <p:cNvCxnSpPr>
            <a:stCxn id="1044" idx="7"/>
            <a:endCxn id="1043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4" name="Google Shape;1054;p35"/>
          <p:cNvCxnSpPr>
            <a:stCxn id="1044" idx="5"/>
            <a:endCxn id="1046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35"/>
          <p:cNvCxnSpPr>
            <a:stCxn id="1042" idx="6"/>
            <a:endCxn id="1039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6" name="Google Shape;1056;p35"/>
          <p:cNvCxnSpPr>
            <a:stCxn id="1043" idx="6"/>
            <a:endCxn id="1039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7" name="Google Shape;1057;p35"/>
          <p:cNvCxnSpPr>
            <a:stCxn id="1046" idx="6"/>
            <a:endCxn id="1039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8" name="Google Shape;1058;p35"/>
          <p:cNvCxnSpPr>
            <a:stCxn id="1039" idx="0"/>
            <a:endCxn id="1059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9" name="Google Shape;1059;p35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5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5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5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5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4" name="Google Shape;1064;p35"/>
          <p:cNvCxnSpPr>
            <a:stCxn id="1039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65" name="Google Shape;1065;p35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5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7" name="Google Shape;1067;p35"/>
          <p:cNvCxnSpPr>
            <a:stCxn id="1039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68" name="Google Shape;1068;p35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35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0" name="Google Shape;1070;p35"/>
          <p:cNvCxnSpPr>
            <a:stCxn id="1039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1" name="Google Shape;1071;p35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35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5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4" name="Google Shape;1074;p35"/>
          <p:cNvCxnSpPr>
            <a:stCxn id="1039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5" name="Google Shape;1075;p35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5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7" name="Google Shape;1077;p35"/>
          <p:cNvCxnSpPr>
            <a:endCxn id="1075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8" name="Google Shape;1078;p35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9" name="Google Shape;1079;p35"/>
          <p:cNvCxnSpPr>
            <a:endCxn id="1075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0" name="Google Shape;1080;p35"/>
          <p:cNvCxnSpPr>
            <a:endCxn id="1075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1" name="Google Shape;1081;p35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82" name="Google Shape;108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621">
            <a:off x="1604812" y="1484680"/>
            <a:ext cx="1169875" cy="4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35"/>
          <p:cNvSpPr txBox="1"/>
          <p:nvPr/>
        </p:nvSpPr>
        <p:spPr>
          <a:xfrm rot="58038">
            <a:off x="1890815" y="1193181"/>
            <a:ext cx="1172867" cy="38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425460">
            <a:off x="1667113" y="4264892"/>
            <a:ext cx="1169798" cy="47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35"/>
          <p:cNvSpPr txBox="1"/>
          <p:nvPr/>
        </p:nvSpPr>
        <p:spPr>
          <a:xfrm rot="56486">
            <a:off x="1740752" y="4743165"/>
            <a:ext cx="1004236" cy="38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35"/>
          <p:cNvSpPr txBox="1"/>
          <p:nvPr/>
        </p:nvSpPr>
        <p:spPr>
          <a:xfrm>
            <a:off x="4798700" y="1149475"/>
            <a:ext cx="4345200" cy="26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Entrenamiento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</a:rPr>
              <a:t>Para un conjunto:</a:t>
            </a:r>
            <a:endParaRPr sz="1300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D</a:t>
            </a:r>
            <a:r>
              <a:rPr lang="en-US" sz="1300">
                <a:solidFill>
                  <a:srgbClr val="595959"/>
                </a:solidFill>
              </a:rPr>
              <a:t> de puntos se conoce </a:t>
            </a:r>
            <a:r>
              <a:rPr lang="en-US" sz="1300" b="1" i="1">
                <a:solidFill>
                  <a:srgbClr val="595959"/>
                </a:solidFill>
              </a:rPr>
              <a:t>y→loss</a:t>
            </a:r>
            <a:r>
              <a:rPr lang="en-US" sz="1300" i="1" baseline="-25000">
                <a:solidFill>
                  <a:srgbClr val="595959"/>
                </a:solidFill>
              </a:rPr>
              <a:t>data</a:t>
            </a:r>
            <a:r>
              <a:rPr lang="en-US" sz="1300" i="1">
                <a:solidFill>
                  <a:srgbClr val="595959"/>
                </a:solidFill>
              </a:rPr>
              <a:t>= MSE(</a:t>
            </a:r>
            <a:r>
              <a:rPr lang="en-US" sz="1300" i="1">
                <a:solidFill>
                  <a:schemeClr val="dk1"/>
                </a:solidFill>
              </a:rPr>
              <a:t>ŷ-y</a:t>
            </a:r>
            <a:r>
              <a:rPr lang="en-US" sz="1300" i="1">
                <a:solidFill>
                  <a:srgbClr val="595959"/>
                </a:solidFill>
              </a:rPr>
              <a:t>)</a:t>
            </a: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</p:txBody>
      </p:sp>
      <p:cxnSp>
        <p:nvCxnSpPr>
          <p:cNvPr id="1087" name="Google Shape;1087;p35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35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625" y="815905"/>
            <a:ext cx="8745855" cy="316738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9050" algn="just">
              <a:lnSpc>
                <a:spcPct val="100000"/>
              </a:lnSpc>
              <a:spcBef>
                <a:spcPts val="635"/>
              </a:spcBef>
            </a:pPr>
            <a:r>
              <a:rPr sz="1100" b="1" dirty="0">
                <a:latin typeface="Arial"/>
                <a:cs typeface="Arial"/>
              </a:rPr>
              <a:t>Arquitecturas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de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Redes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Neuronales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y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sus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Aplicaciones</a:t>
            </a:r>
            <a:endParaRPr sz="1100">
              <a:latin typeface="Arial"/>
              <a:cs typeface="Arial"/>
            </a:endParaRPr>
          </a:p>
          <a:p>
            <a:pPr marL="19050" algn="just">
              <a:lnSpc>
                <a:spcPct val="100000"/>
              </a:lnSpc>
              <a:spcBef>
                <a:spcPts val="640"/>
              </a:spcBef>
            </a:pPr>
            <a:r>
              <a:rPr sz="1300" spc="-20" dirty="0">
                <a:latin typeface="Arial MT"/>
                <a:cs typeface="Arial MT"/>
              </a:rPr>
              <a:t>CONVOLUTIONAL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NEURAL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NETWORK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(CNNs)</a:t>
            </a:r>
            <a:endParaRPr sz="13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880"/>
              </a:spcBef>
            </a:pPr>
            <a:r>
              <a:rPr sz="1100" dirty="0">
                <a:latin typeface="Arial MT"/>
                <a:cs typeface="Arial MT"/>
              </a:rPr>
              <a:t>Es</a:t>
            </a:r>
            <a:r>
              <a:rPr sz="1100" spc="1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tipo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red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neuronal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diseñada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para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trabajar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estructurados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forma</a:t>
            </a:r>
            <a:r>
              <a:rPr sz="1100" spc="1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rejilla,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como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las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imágenes.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Son</a:t>
            </a:r>
            <a:r>
              <a:rPr sz="1100" spc="114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particularmente </a:t>
            </a:r>
            <a:r>
              <a:rPr sz="1100" dirty="0">
                <a:latin typeface="Arial MT"/>
                <a:cs typeface="Arial MT"/>
              </a:rPr>
              <a:t>eficaces</a:t>
            </a:r>
            <a:r>
              <a:rPr sz="1100" spc="2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tareas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visión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computadora,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ya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que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están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construidas</a:t>
            </a:r>
            <a:r>
              <a:rPr sz="1100" spc="27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para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reconocer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patrones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extraer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características</a:t>
            </a:r>
            <a:r>
              <a:rPr sz="1100" spc="27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visuales automáticamente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 marR="6350" algn="just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Especializadas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estructura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espacial,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como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imágenes.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Utilizan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filtros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convolucionales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que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extraen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patrones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locales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(bordes, </a:t>
            </a:r>
            <a:r>
              <a:rPr sz="1100" dirty="0">
                <a:latin typeface="Arial MT"/>
                <a:cs typeface="Arial MT"/>
              </a:rPr>
              <a:t>texturas,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formas).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emplean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ampliamente</a:t>
            </a:r>
            <a:r>
              <a:rPr sz="1100" spc="-25" dirty="0">
                <a:latin typeface="Arial MT"/>
                <a:cs typeface="Arial MT"/>
              </a:rPr>
              <a:t> en: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spc="-10" dirty="0">
                <a:latin typeface="Arial MT"/>
                <a:cs typeface="Arial MT"/>
              </a:rPr>
              <a:t>Clasificación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10" dirty="0">
                <a:latin typeface="Arial MT"/>
                <a:cs typeface="Arial MT"/>
              </a:rPr>
              <a:t> segmentación</a:t>
            </a:r>
            <a:r>
              <a:rPr sz="1100" spc="-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10" dirty="0">
                <a:latin typeface="Arial MT"/>
                <a:cs typeface="Arial MT"/>
              </a:rPr>
              <a:t> imágenes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spc="-10" dirty="0">
                <a:latin typeface="Arial MT"/>
                <a:cs typeface="Arial MT"/>
              </a:rPr>
              <a:t>Detección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objetos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spc="-10" dirty="0">
                <a:latin typeface="Arial MT"/>
                <a:cs typeface="Arial MT"/>
              </a:rPr>
              <a:t>Visión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computadora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medicina,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vigilancia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vehículos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autónomos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●"/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Aunque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son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muy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potentes,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también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tienen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limitaciones: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spc="-10" dirty="0">
                <a:latin typeface="Arial MT"/>
                <a:cs typeface="Arial MT"/>
              </a:rPr>
              <a:t>Requieren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grandes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volúmenes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entrenarse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correctamente.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spc="-10" dirty="0">
                <a:latin typeface="Arial MT"/>
                <a:cs typeface="Arial MT"/>
              </a:rPr>
              <a:t>Necesitan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alto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poder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computacional </a:t>
            </a:r>
            <a:r>
              <a:rPr sz="1100" dirty="0">
                <a:latin typeface="Arial MT"/>
                <a:cs typeface="Arial MT"/>
              </a:rPr>
              <a:t>(como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GPUs)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para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entrenamientos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eficientes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Pueden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sobreajustarse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si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no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son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variados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están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bien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etiquetados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7500" y="4196075"/>
            <a:ext cx="4312349" cy="234977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6"/>
          <p:cNvPicPr preferRelativeResize="0"/>
          <p:nvPr/>
        </p:nvPicPr>
        <p:blipFill rotWithShape="1">
          <a:blip r:embed="rId3">
            <a:alphaModFix/>
          </a:blip>
          <a:srcRect l="21666" t="23188" r="22144" b="22581"/>
          <a:stretch/>
        </p:blipFill>
        <p:spPr>
          <a:xfrm>
            <a:off x="229225" y="1807000"/>
            <a:ext cx="4677875" cy="2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36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36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36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36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36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36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6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36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2" name="Google Shape;1102;p36"/>
          <p:cNvCxnSpPr>
            <a:endCxn id="1100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3" name="Google Shape;1103;p36"/>
          <p:cNvCxnSpPr>
            <a:endCxn id="1099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4" name="Google Shape;1104;p36"/>
          <p:cNvCxnSpPr>
            <a:stCxn id="1100" idx="7"/>
            <a:endCxn id="1097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5" name="Google Shape;1105;p36"/>
          <p:cNvCxnSpPr>
            <a:endCxn id="1098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6" name="Google Shape;1106;p36"/>
          <p:cNvCxnSpPr>
            <a:stCxn id="1100" idx="5"/>
            <a:endCxn id="1101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7" name="Google Shape;1107;p36"/>
          <p:cNvCxnSpPr>
            <a:stCxn id="1099" idx="0"/>
            <a:endCxn id="1097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8" name="Google Shape;1108;p36"/>
          <p:cNvCxnSpPr>
            <a:stCxn id="1099" idx="7"/>
            <a:endCxn id="1098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09" name="Google Shape;1109;p36"/>
          <p:cNvCxnSpPr>
            <a:stCxn id="1099" idx="5"/>
            <a:endCxn id="1101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0" name="Google Shape;1110;p36"/>
          <p:cNvCxnSpPr>
            <a:stCxn id="1097" idx="6"/>
            <a:endCxn id="1094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1" name="Google Shape;1111;p36"/>
          <p:cNvCxnSpPr>
            <a:stCxn id="1098" idx="6"/>
            <a:endCxn id="1094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2" name="Google Shape;1112;p36"/>
          <p:cNvCxnSpPr>
            <a:stCxn id="1101" idx="6"/>
            <a:endCxn id="1094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3" name="Google Shape;1113;p36"/>
          <p:cNvCxnSpPr>
            <a:stCxn id="1094" idx="0"/>
            <a:endCxn id="1114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14" name="Google Shape;1114;p36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36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36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36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36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9" name="Google Shape;1119;p36"/>
          <p:cNvCxnSpPr>
            <a:stCxn id="1094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20" name="Google Shape;1120;p36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6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36"/>
          <p:cNvCxnSpPr>
            <a:stCxn id="1094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23" name="Google Shape;1123;p36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36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5" name="Google Shape;1125;p36"/>
          <p:cNvCxnSpPr>
            <a:stCxn id="1094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26" name="Google Shape;1126;p36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36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36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9" name="Google Shape;1129;p36"/>
          <p:cNvCxnSpPr>
            <a:stCxn id="1094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0" name="Google Shape;1130;p36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36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2" name="Google Shape;1132;p36"/>
          <p:cNvCxnSpPr>
            <a:endCxn id="1130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3" name="Google Shape;1133;p36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4" name="Google Shape;1134;p36"/>
          <p:cNvCxnSpPr>
            <a:endCxn id="1130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5" name="Google Shape;1135;p36"/>
          <p:cNvCxnSpPr>
            <a:endCxn id="1130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6" name="Google Shape;1136;p36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37" name="Google Shape;113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621">
            <a:off x="1604812" y="1484680"/>
            <a:ext cx="1169875" cy="4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36"/>
          <p:cNvSpPr txBox="1"/>
          <p:nvPr/>
        </p:nvSpPr>
        <p:spPr>
          <a:xfrm rot="58038">
            <a:off x="1890815" y="1193181"/>
            <a:ext cx="1172867" cy="38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425460">
            <a:off x="1667113" y="4264892"/>
            <a:ext cx="1169798" cy="47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36"/>
          <p:cNvSpPr txBox="1"/>
          <p:nvPr/>
        </p:nvSpPr>
        <p:spPr>
          <a:xfrm rot="56486">
            <a:off x="1740752" y="4743165"/>
            <a:ext cx="1004236" cy="38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6"/>
          <p:cNvSpPr txBox="1"/>
          <p:nvPr/>
        </p:nvSpPr>
        <p:spPr>
          <a:xfrm>
            <a:off x="4798700" y="1149475"/>
            <a:ext cx="4345200" cy="3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Entrenamiento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</a:rPr>
              <a:t>Para un conjunto:</a:t>
            </a:r>
            <a:endParaRPr sz="1300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D</a:t>
            </a:r>
            <a:r>
              <a:rPr lang="en-US" sz="1300">
                <a:solidFill>
                  <a:srgbClr val="595959"/>
                </a:solidFill>
              </a:rPr>
              <a:t> de puntos se conoce </a:t>
            </a:r>
            <a:r>
              <a:rPr lang="en-US" sz="1300" b="1" i="1">
                <a:solidFill>
                  <a:srgbClr val="595959"/>
                </a:solidFill>
              </a:rPr>
              <a:t>y→loss</a:t>
            </a:r>
            <a:r>
              <a:rPr lang="en-US" sz="1300" i="1" baseline="-25000">
                <a:solidFill>
                  <a:srgbClr val="595959"/>
                </a:solidFill>
              </a:rPr>
              <a:t>data</a:t>
            </a:r>
            <a:r>
              <a:rPr lang="en-US" sz="1300" i="1">
                <a:solidFill>
                  <a:srgbClr val="595959"/>
                </a:solidFill>
              </a:rPr>
              <a:t>= MSE(</a:t>
            </a:r>
            <a:r>
              <a:rPr lang="en-US" sz="1300" i="1">
                <a:solidFill>
                  <a:schemeClr val="dk1"/>
                </a:solidFill>
              </a:rPr>
              <a:t>ŷ-y</a:t>
            </a:r>
            <a:r>
              <a:rPr lang="en-US" sz="1300" i="1">
                <a:solidFill>
                  <a:srgbClr val="595959"/>
                </a:solidFill>
              </a:rPr>
              <a:t>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PDE</a:t>
            </a:r>
            <a:r>
              <a:rPr lang="en-US" sz="1300">
                <a:solidFill>
                  <a:srgbClr val="595959"/>
                </a:solidFill>
              </a:rPr>
              <a:t> de puntos de colocación se calcula el residuo de la EDP que gobierna el sistema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PDE</a:t>
            </a:r>
            <a:r>
              <a:rPr lang="en-US" sz="1300" i="1">
                <a:solidFill>
                  <a:srgbClr val="595959"/>
                </a:solidFill>
              </a:rPr>
              <a:t>=MSE(Res)</a:t>
            </a: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</p:txBody>
      </p:sp>
      <p:cxnSp>
        <p:nvCxnSpPr>
          <p:cNvPr id="1142" name="Google Shape;1142;p36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3" name="Google Shape;1143;p36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37"/>
          <p:cNvPicPr preferRelativeResize="0"/>
          <p:nvPr/>
        </p:nvPicPr>
        <p:blipFill rotWithShape="1">
          <a:blip r:embed="rId3">
            <a:alphaModFix/>
          </a:blip>
          <a:srcRect l="21666" t="23188" r="22144" b="22581"/>
          <a:stretch/>
        </p:blipFill>
        <p:spPr>
          <a:xfrm>
            <a:off x="229225" y="1807000"/>
            <a:ext cx="4677875" cy="2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37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37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37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37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37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37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37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37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7" name="Google Shape;1157;p37"/>
          <p:cNvCxnSpPr>
            <a:endCxn id="1155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8" name="Google Shape;1158;p37"/>
          <p:cNvCxnSpPr>
            <a:endCxn id="1154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9" name="Google Shape;1159;p37"/>
          <p:cNvCxnSpPr>
            <a:stCxn id="1155" idx="7"/>
            <a:endCxn id="1152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0" name="Google Shape;1160;p37"/>
          <p:cNvCxnSpPr>
            <a:endCxn id="1153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1" name="Google Shape;1161;p37"/>
          <p:cNvCxnSpPr>
            <a:stCxn id="1155" idx="5"/>
            <a:endCxn id="1156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2" name="Google Shape;1162;p37"/>
          <p:cNvCxnSpPr>
            <a:stCxn id="1154" idx="0"/>
            <a:endCxn id="1152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3" name="Google Shape;1163;p37"/>
          <p:cNvCxnSpPr>
            <a:stCxn id="1154" idx="7"/>
            <a:endCxn id="1153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4" name="Google Shape;1164;p37"/>
          <p:cNvCxnSpPr>
            <a:stCxn id="1154" idx="5"/>
            <a:endCxn id="1156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5" name="Google Shape;1165;p37"/>
          <p:cNvCxnSpPr>
            <a:stCxn id="1152" idx="6"/>
            <a:endCxn id="1149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6" name="Google Shape;1166;p37"/>
          <p:cNvCxnSpPr>
            <a:stCxn id="1153" idx="6"/>
            <a:endCxn id="1149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7" name="Google Shape;1167;p37"/>
          <p:cNvCxnSpPr>
            <a:stCxn id="1156" idx="6"/>
            <a:endCxn id="1149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8" name="Google Shape;1168;p37"/>
          <p:cNvCxnSpPr>
            <a:stCxn id="1149" idx="0"/>
            <a:endCxn id="1169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69" name="Google Shape;1169;p37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37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37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7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37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4" name="Google Shape;1174;p37"/>
          <p:cNvCxnSpPr>
            <a:stCxn id="1149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5" name="Google Shape;1175;p37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37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7" name="Google Shape;1177;p37"/>
          <p:cNvCxnSpPr>
            <a:stCxn id="1149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8" name="Google Shape;1178;p37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37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0" name="Google Shape;1180;p37"/>
          <p:cNvCxnSpPr>
            <a:stCxn id="1149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81" name="Google Shape;1181;p37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37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37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4" name="Google Shape;1184;p37"/>
          <p:cNvCxnSpPr>
            <a:stCxn id="1149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85" name="Google Shape;1185;p37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37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7" name="Google Shape;1187;p37"/>
          <p:cNvCxnSpPr>
            <a:endCxn id="1185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8" name="Google Shape;1188;p37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9" name="Google Shape;1189;p37"/>
          <p:cNvCxnSpPr>
            <a:endCxn id="1185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0" name="Google Shape;1190;p37"/>
          <p:cNvCxnSpPr>
            <a:endCxn id="1185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1" name="Google Shape;1191;p37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92" name="Google Shape;119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621">
            <a:off x="1604812" y="1484680"/>
            <a:ext cx="1169875" cy="4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37"/>
          <p:cNvSpPr txBox="1"/>
          <p:nvPr/>
        </p:nvSpPr>
        <p:spPr>
          <a:xfrm rot="58038">
            <a:off x="1890815" y="1193181"/>
            <a:ext cx="1172867" cy="38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4" name="Google Shape;119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425460">
            <a:off x="1667113" y="4264892"/>
            <a:ext cx="1169798" cy="47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37"/>
          <p:cNvSpPr txBox="1"/>
          <p:nvPr/>
        </p:nvSpPr>
        <p:spPr>
          <a:xfrm rot="56486">
            <a:off x="1740752" y="4743165"/>
            <a:ext cx="1004236" cy="38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37"/>
          <p:cNvSpPr txBox="1"/>
          <p:nvPr/>
        </p:nvSpPr>
        <p:spPr>
          <a:xfrm>
            <a:off x="4798700" y="1149475"/>
            <a:ext cx="4345200" cy="3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Entrenamiento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</a:rPr>
              <a:t>Para un conjunto:</a:t>
            </a:r>
            <a:endParaRPr sz="1300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D</a:t>
            </a:r>
            <a:r>
              <a:rPr lang="en-US" sz="1300">
                <a:solidFill>
                  <a:srgbClr val="595959"/>
                </a:solidFill>
              </a:rPr>
              <a:t> de puntos se conoce </a:t>
            </a:r>
            <a:r>
              <a:rPr lang="en-US" sz="1300" b="1" i="1">
                <a:solidFill>
                  <a:srgbClr val="595959"/>
                </a:solidFill>
              </a:rPr>
              <a:t>y→loss</a:t>
            </a:r>
            <a:r>
              <a:rPr lang="en-US" sz="1300" i="1" baseline="-25000">
                <a:solidFill>
                  <a:srgbClr val="595959"/>
                </a:solidFill>
              </a:rPr>
              <a:t>data</a:t>
            </a:r>
            <a:r>
              <a:rPr lang="en-US" sz="1300" i="1">
                <a:solidFill>
                  <a:srgbClr val="595959"/>
                </a:solidFill>
              </a:rPr>
              <a:t>= MSE(</a:t>
            </a:r>
            <a:r>
              <a:rPr lang="en-US" sz="1300" i="1">
                <a:solidFill>
                  <a:schemeClr val="dk1"/>
                </a:solidFill>
              </a:rPr>
              <a:t>ŷ-y</a:t>
            </a:r>
            <a:r>
              <a:rPr lang="en-US" sz="1300" i="1">
                <a:solidFill>
                  <a:srgbClr val="595959"/>
                </a:solidFill>
              </a:rPr>
              <a:t>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PDE</a:t>
            </a:r>
            <a:r>
              <a:rPr lang="en-US" sz="1300">
                <a:solidFill>
                  <a:srgbClr val="595959"/>
                </a:solidFill>
              </a:rPr>
              <a:t> de puntos de colocación se calcula el residuo de la EDP que gobierna el sistema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PDE</a:t>
            </a:r>
            <a:r>
              <a:rPr lang="en-US" sz="1300" i="1">
                <a:solidFill>
                  <a:srgbClr val="595959"/>
                </a:solidFill>
              </a:rPr>
              <a:t>=MSE(Res)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BC</a:t>
            </a:r>
            <a:r>
              <a:rPr lang="en-US" sz="1300">
                <a:solidFill>
                  <a:srgbClr val="595959"/>
                </a:solidFill>
              </a:rPr>
              <a:t> de puntos en la frontera se calcula la condición de borde BC(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BC</a:t>
            </a:r>
            <a:r>
              <a:rPr lang="en-US" sz="1300">
                <a:solidFill>
                  <a:srgbClr val="595959"/>
                </a:solidFill>
              </a:rPr>
              <a:t>)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=MSE(BC(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)-BC(</a:t>
            </a:r>
            <a:r>
              <a:rPr lang="en-US" sz="1300" b="1" i="1">
                <a:solidFill>
                  <a:srgbClr val="595959"/>
                </a:solidFill>
              </a:rPr>
              <a:t>y</a:t>
            </a:r>
            <a:r>
              <a:rPr lang="en-US" sz="1300" b="1" i="1" baseline="-25000">
                <a:solidFill>
                  <a:srgbClr val="595959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))</a:t>
            </a: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</p:txBody>
      </p:sp>
      <p:cxnSp>
        <p:nvCxnSpPr>
          <p:cNvPr id="1197" name="Google Shape;1197;p37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8" name="Google Shape;1198;p37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38"/>
          <p:cNvPicPr preferRelativeResize="0"/>
          <p:nvPr/>
        </p:nvPicPr>
        <p:blipFill rotWithShape="1">
          <a:blip r:embed="rId3">
            <a:alphaModFix/>
          </a:blip>
          <a:srcRect l="21666" t="23188" r="22144" b="22581"/>
          <a:stretch/>
        </p:blipFill>
        <p:spPr>
          <a:xfrm>
            <a:off x="229225" y="1807000"/>
            <a:ext cx="4677875" cy="2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38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38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38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38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38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38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38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38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2" name="Google Shape;1212;p38"/>
          <p:cNvCxnSpPr>
            <a:endCxn id="1210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3" name="Google Shape;1213;p38"/>
          <p:cNvCxnSpPr>
            <a:endCxn id="1209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4" name="Google Shape;1214;p38"/>
          <p:cNvCxnSpPr>
            <a:stCxn id="1210" idx="7"/>
            <a:endCxn id="1207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5" name="Google Shape;1215;p38"/>
          <p:cNvCxnSpPr>
            <a:endCxn id="1208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6" name="Google Shape;1216;p38"/>
          <p:cNvCxnSpPr>
            <a:stCxn id="1210" idx="5"/>
            <a:endCxn id="1211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7" name="Google Shape;1217;p38"/>
          <p:cNvCxnSpPr>
            <a:stCxn id="1209" idx="0"/>
            <a:endCxn id="1207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8" name="Google Shape;1218;p38"/>
          <p:cNvCxnSpPr>
            <a:stCxn id="1209" idx="7"/>
            <a:endCxn id="1208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9" name="Google Shape;1219;p38"/>
          <p:cNvCxnSpPr>
            <a:stCxn id="1209" idx="5"/>
            <a:endCxn id="1211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0" name="Google Shape;1220;p38"/>
          <p:cNvCxnSpPr>
            <a:stCxn id="1207" idx="6"/>
            <a:endCxn id="1204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1" name="Google Shape;1221;p38"/>
          <p:cNvCxnSpPr>
            <a:stCxn id="1208" idx="6"/>
            <a:endCxn id="1204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2" name="Google Shape;1222;p38"/>
          <p:cNvCxnSpPr>
            <a:stCxn id="1211" idx="6"/>
            <a:endCxn id="1204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3" name="Google Shape;1223;p38"/>
          <p:cNvCxnSpPr>
            <a:stCxn id="1204" idx="0"/>
            <a:endCxn id="1224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24" name="Google Shape;1224;p38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38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38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38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38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9" name="Google Shape;1229;p38"/>
          <p:cNvCxnSpPr>
            <a:stCxn id="1204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0" name="Google Shape;1230;p38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38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2" name="Google Shape;1232;p38"/>
          <p:cNvCxnSpPr>
            <a:stCxn id="1204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3" name="Google Shape;1233;p38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38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5" name="Google Shape;1235;p38"/>
          <p:cNvCxnSpPr>
            <a:stCxn id="1204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36" name="Google Shape;1236;p38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38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38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9" name="Google Shape;1239;p38"/>
          <p:cNvCxnSpPr>
            <a:stCxn id="1204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40" name="Google Shape;1240;p38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38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2" name="Google Shape;1242;p38"/>
          <p:cNvCxnSpPr>
            <a:endCxn id="1240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3" name="Google Shape;1243;p38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4" name="Google Shape;1244;p38"/>
          <p:cNvCxnSpPr>
            <a:endCxn id="1240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5" name="Google Shape;1245;p38"/>
          <p:cNvCxnSpPr>
            <a:endCxn id="1240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6" name="Google Shape;1246;p38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47" name="Google Shape;124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621">
            <a:off x="1604812" y="1484680"/>
            <a:ext cx="1169875" cy="4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38"/>
          <p:cNvSpPr txBox="1"/>
          <p:nvPr/>
        </p:nvSpPr>
        <p:spPr>
          <a:xfrm rot="58038">
            <a:off x="1890815" y="1193181"/>
            <a:ext cx="1172867" cy="38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9" name="Google Shape;12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425460">
            <a:off x="1667113" y="4264892"/>
            <a:ext cx="1169798" cy="47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8"/>
          <p:cNvSpPr txBox="1"/>
          <p:nvPr/>
        </p:nvSpPr>
        <p:spPr>
          <a:xfrm rot="56486">
            <a:off x="1740752" y="4743165"/>
            <a:ext cx="1004236" cy="38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8"/>
          <p:cNvSpPr txBox="1"/>
          <p:nvPr/>
        </p:nvSpPr>
        <p:spPr>
          <a:xfrm>
            <a:off x="4798700" y="1149475"/>
            <a:ext cx="4345200" cy="4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Entrenamiento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</a:rPr>
              <a:t>Para un conjunto:</a:t>
            </a:r>
            <a:endParaRPr sz="1300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D</a:t>
            </a:r>
            <a:r>
              <a:rPr lang="en-US" sz="1300">
                <a:solidFill>
                  <a:srgbClr val="595959"/>
                </a:solidFill>
              </a:rPr>
              <a:t> de puntos se conoce </a:t>
            </a:r>
            <a:r>
              <a:rPr lang="en-US" sz="1300" b="1" i="1">
                <a:solidFill>
                  <a:srgbClr val="595959"/>
                </a:solidFill>
              </a:rPr>
              <a:t>y→loss</a:t>
            </a:r>
            <a:r>
              <a:rPr lang="en-US" sz="1300" i="1" baseline="-25000">
                <a:solidFill>
                  <a:srgbClr val="595959"/>
                </a:solidFill>
              </a:rPr>
              <a:t>data</a:t>
            </a:r>
            <a:r>
              <a:rPr lang="en-US" sz="1300" i="1">
                <a:solidFill>
                  <a:srgbClr val="595959"/>
                </a:solidFill>
              </a:rPr>
              <a:t>= MSE(</a:t>
            </a:r>
            <a:r>
              <a:rPr lang="en-US" sz="1300" i="1">
                <a:solidFill>
                  <a:schemeClr val="dk1"/>
                </a:solidFill>
              </a:rPr>
              <a:t>ŷ-y</a:t>
            </a:r>
            <a:r>
              <a:rPr lang="en-US" sz="1300" i="1">
                <a:solidFill>
                  <a:srgbClr val="595959"/>
                </a:solidFill>
              </a:rPr>
              <a:t>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PDE</a:t>
            </a:r>
            <a:r>
              <a:rPr lang="en-US" sz="1300">
                <a:solidFill>
                  <a:srgbClr val="595959"/>
                </a:solidFill>
              </a:rPr>
              <a:t> de puntos de colocación se calcula el residuo de la EDP que gobierna el sistema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PDE</a:t>
            </a:r>
            <a:r>
              <a:rPr lang="en-US" sz="1300" i="1">
                <a:solidFill>
                  <a:srgbClr val="595959"/>
                </a:solidFill>
              </a:rPr>
              <a:t>=MSE(Res)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BC</a:t>
            </a:r>
            <a:r>
              <a:rPr lang="en-US" sz="1300">
                <a:solidFill>
                  <a:srgbClr val="595959"/>
                </a:solidFill>
              </a:rPr>
              <a:t> de puntos en la frontera se calcula la condición de borde BC(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BC</a:t>
            </a:r>
            <a:r>
              <a:rPr lang="en-US" sz="1300">
                <a:solidFill>
                  <a:srgbClr val="595959"/>
                </a:solidFill>
              </a:rPr>
              <a:t>)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=MSE(BC(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)-BC(</a:t>
            </a:r>
            <a:r>
              <a:rPr lang="en-US" sz="1300" b="1" i="1">
                <a:solidFill>
                  <a:srgbClr val="595959"/>
                </a:solidFill>
              </a:rPr>
              <a:t>y</a:t>
            </a:r>
            <a:r>
              <a:rPr lang="en-US" sz="1300" b="1" i="1" baseline="-25000">
                <a:solidFill>
                  <a:srgbClr val="595959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))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 de puntos para los que se conoce la condición inicial se calcula la predicción IC(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)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IC</a:t>
            </a:r>
            <a:r>
              <a:rPr lang="en-US" sz="1300" i="1">
                <a:solidFill>
                  <a:srgbClr val="595959"/>
                </a:solidFill>
              </a:rPr>
              <a:t>=MSE(</a:t>
            </a:r>
            <a:r>
              <a:rPr lang="en-US" sz="1300">
                <a:solidFill>
                  <a:srgbClr val="595959"/>
                </a:solidFill>
              </a:rPr>
              <a:t>IC(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)-IC(</a:t>
            </a:r>
            <a:r>
              <a:rPr lang="en-US" sz="1300" b="1" i="1">
                <a:solidFill>
                  <a:schemeClr val="dk1"/>
                </a:solidFill>
              </a:rPr>
              <a:t>y</a:t>
            </a:r>
            <a:r>
              <a:rPr lang="en-US" sz="1300" i="1" baseline="-25000">
                <a:solidFill>
                  <a:schemeClr val="dk1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)</a:t>
            </a:r>
            <a:r>
              <a:rPr lang="en-US" sz="1300" i="1">
                <a:solidFill>
                  <a:srgbClr val="595959"/>
                </a:solidFill>
              </a:rPr>
              <a:t>)</a:t>
            </a: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</p:txBody>
      </p:sp>
      <p:cxnSp>
        <p:nvCxnSpPr>
          <p:cNvPr id="1252" name="Google Shape;1252;p38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3" name="Google Shape;1253;p38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39"/>
          <p:cNvPicPr preferRelativeResize="0"/>
          <p:nvPr/>
        </p:nvPicPr>
        <p:blipFill rotWithShape="1">
          <a:blip r:embed="rId3">
            <a:alphaModFix/>
          </a:blip>
          <a:srcRect l="21666" t="23188" r="22144" b="22581"/>
          <a:stretch/>
        </p:blipFill>
        <p:spPr>
          <a:xfrm>
            <a:off x="229225" y="1807000"/>
            <a:ext cx="4677875" cy="2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39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39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39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39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39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39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39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39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7" name="Google Shape;1267;p39"/>
          <p:cNvCxnSpPr>
            <a:endCxn id="1265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8" name="Google Shape;1268;p39"/>
          <p:cNvCxnSpPr>
            <a:endCxn id="1264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9" name="Google Shape;1269;p39"/>
          <p:cNvCxnSpPr>
            <a:stCxn id="1265" idx="7"/>
            <a:endCxn id="1262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0" name="Google Shape;1270;p39"/>
          <p:cNvCxnSpPr>
            <a:endCxn id="1263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1" name="Google Shape;1271;p39"/>
          <p:cNvCxnSpPr>
            <a:stCxn id="1265" idx="5"/>
            <a:endCxn id="1266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2" name="Google Shape;1272;p39"/>
          <p:cNvCxnSpPr>
            <a:stCxn id="1264" idx="0"/>
            <a:endCxn id="1262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3" name="Google Shape;1273;p39"/>
          <p:cNvCxnSpPr>
            <a:stCxn id="1264" idx="7"/>
            <a:endCxn id="1263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4" name="Google Shape;1274;p39"/>
          <p:cNvCxnSpPr>
            <a:stCxn id="1264" idx="5"/>
            <a:endCxn id="1266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5" name="Google Shape;1275;p39"/>
          <p:cNvCxnSpPr>
            <a:stCxn id="1262" idx="6"/>
            <a:endCxn id="1259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6" name="Google Shape;1276;p39"/>
          <p:cNvCxnSpPr>
            <a:stCxn id="1263" idx="6"/>
            <a:endCxn id="1259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7" name="Google Shape;1277;p39"/>
          <p:cNvCxnSpPr>
            <a:stCxn id="1266" idx="6"/>
            <a:endCxn id="1259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8" name="Google Shape;1278;p39"/>
          <p:cNvCxnSpPr>
            <a:stCxn id="1259" idx="0"/>
            <a:endCxn id="1279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79" name="Google Shape;1279;p39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39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39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39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39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4" name="Google Shape;1284;p39"/>
          <p:cNvCxnSpPr>
            <a:stCxn id="1259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5" name="Google Shape;1285;p39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39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7" name="Google Shape;1287;p39"/>
          <p:cNvCxnSpPr>
            <a:stCxn id="1259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8" name="Google Shape;1288;p39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39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0" name="Google Shape;1290;p39"/>
          <p:cNvCxnSpPr>
            <a:stCxn id="1259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1" name="Google Shape;1291;p39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39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39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4" name="Google Shape;1294;p39"/>
          <p:cNvCxnSpPr>
            <a:stCxn id="1259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5" name="Google Shape;1295;p39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39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7" name="Google Shape;1297;p39"/>
          <p:cNvCxnSpPr>
            <a:endCxn id="1295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8" name="Google Shape;1298;p39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9" name="Google Shape;1299;p39"/>
          <p:cNvCxnSpPr>
            <a:endCxn id="1295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0" name="Google Shape;1300;p39"/>
          <p:cNvCxnSpPr>
            <a:endCxn id="1295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1" name="Google Shape;1301;p39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302" name="Google Shape;130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621">
            <a:off x="1604812" y="1484680"/>
            <a:ext cx="1169875" cy="4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9"/>
          <p:cNvSpPr txBox="1"/>
          <p:nvPr/>
        </p:nvSpPr>
        <p:spPr>
          <a:xfrm rot="58038">
            <a:off x="1890815" y="1193181"/>
            <a:ext cx="1172867" cy="38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4" name="Google Shape;130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425460">
            <a:off x="1667113" y="4264892"/>
            <a:ext cx="1169798" cy="47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39"/>
          <p:cNvSpPr txBox="1"/>
          <p:nvPr/>
        </p:nvSpPr>
        <p:spPr>
          <a:xfrm rot="56486">
            <a:off x="1740752" y="4743165"/>
            <a:ext cx="1004236" cy="38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39"/>
          <p:cNvSpPr txBox="1"/>
          <p:nvPr/>
        </p:nvSpPr>
        <p:spPr>
          <a:xfrm>
            <a:off x="4798700" y="1149475"/>
            <a:ext cx="4345200" cy="54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Entrenamiento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</a:rPr>
              <a:t>Para un conjunto:</a:t>
            </a:r>
            <a:endParaRPr sz="1300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D</a:t>
            </a:r>
            <a:r>
              <a:rPr lang="en-US" sz="1300">
                <a:solidFill>
                  <a:srgbClr val="595959"/>
                </a:solidFill>
              </a:rPr>
              <a:t> de puntos se conoce </a:t>
            </a:r>
            <a:r>
              <a:rPr lang="en-US" sz="1300" b="1" i="1">
                <a:solidFill>
                  <a:srgbClr val="595959"/>
                </a:solidFill>
              </a:rPr>
              <a:t>y→loss</a:t>
            </a:r>
            <a:r>
              <a:rPr lang="en-US" sz="1300" i="1" baseline="-25000">
                <a:solidFill>
                  <a:srgbClr val="595959"/>
                </a:solidFill>
              </a:rPr>
              <a:t>data</a:t>
            </a:r>
            <a:r>
              <a:rPr lang="en-US" sz="1300" i="1">
                <a:solidFill>
                  <a:srgbClr val="595959"/>
                </a:solidFill>
              </a:rPr>
              <a:t>= MSE(</a:t>
            </a:r>
            <a:r>
              <a:rPr lang="en-US" sz="1300" i="1">
                <a:solidFill>
                  <a:schemeClr val="dk1"/>
                </a:solidFill>
              </a:rPr>
              <a:t>ŷ-y</a:t>
            </a:r>
            <a:r>
              <a:rPr lang="en-US" sz="1300" i="1">
                <a:solidFill>
                  <a:srgbClr val="595959"/>
                </a:solidFill>
              </a:rPr>
              <a:t>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PDE</a:t>
            </a:r>
            <a:r>
              <a:rPr lang="en-US" sz="1300">
                <a:solidFill>
                  <a:srgbClr val="595959"/>
                </a:solidFill>
              </a:rPr>
              <a:t> de puntos de colocación se calcula el residuo de la EDP que gobierna el sistema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PDE</a:t>
            </a:r>
            <a:r>
              <a:rPr lang="en-US" sz="1300" i="1">
                <a:solidFill>
                  <a:srgbClr val="595959"/>
                </a:solidFill>
              </a:rPr>
              <a:t>=MSE(Res)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BC</a:t>
            </a:r>
            <a:r>
              <a:rPr lang="en-US" sz="1300">
                <a:solidFill>
                  <a:srgbClr val="595959"/>
                </a:solidFill>
              </a:rPr>
              <a:t> de puntos en la frontera se calcula la condición de borde BC(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BC</a:t>
            </a:r>
            <a:r>
              <a:rPr lang="en-US" sz="1300">
                <a:solidFill>
                  <a:srgbClr val="595959"/>
                </a:solidFill>
              </a:rPr>
              <a:t>)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=MSE(BC(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)-BC(</a:t>
            </a:r>
            <a:r>
              <a:rPr lang="en-US" sz="1300" b="1" i="1">
                <a:solidFill>
                  <a:srgbClr val="595959"/>
                </a:solidFill>
              </a:rPr>
              <a:t>y</a:t>
            </a:r>
            <a:r>
              <a:rPr lang="en-US" sz="1300" b="1" i="1" baseline="-25000">
                <a:solidFill>
                  <a:srgbClr val="595959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))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 de puntos para los que se conoce la condición inicial se calcula la predicción IC(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)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IC</a:t>
            </a:r>
            <a:r>
              <a:rPr lang="en-US" sz="1300" i="1">
                <a:solidFill>
                  <a:srgbClr val="595959"/>
                </a:solidFill>
              </a:rPr>
              <a:t>=MSE(</a:t>
            </a:r>
            <a:r>
              <a:rPr lang="en-US" sz="1300">
                <a:solidFill>
                  <a:srgbClr val="595959"/>
                </a:solidFill>
              </a:rPr>
              <a:t>IC(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)-IC(</a:t>
            </a:r>
            <a:r>
              <a:rPr lang="en-US" sz="1300" b="1" i="1">
                <a:solidFill>
                  <a:schemeClr val="dk1"/>
                </a:solidFill>
              </a:rPr>
              <a:t>y</a:t>
            </a:r>
            <a:r>
              <a:rPr lang="en-US" sz="1300" i="1" baseline="-25000">
                <a:solidFill>
                  <a:schemeClr val="dk1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)</a:t>
            </a:r>
            <a:r>
              <a:rPr lang="en-US" sz="1300" i="1">
                <a:solidFill>
                  <a:srgbClr val="595959"/>
                </a:solidFill>
              </a:rPr>
              <a:t>)</a:t>
            </a: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Resuelve iterativamente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Actualizando parámetros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</p:txBody>
      </p:sp>
      <p:grpSp>
        <p:nvGrpSpPr>
          <p:cNvPr id="1307" name="Google Shape;1307;p39"/>
          <p:cNvGrpSpPr/>
          <p:nvPr/>
        </p:nvGrpSpPr>
        <p:grpSpPr>
          <a:xfrm>
            <a:off x="7088813" y="5599948"/>
            <a:ext cx="1832974" cy="523711"/>
            <a:chOff x="7088813" y="5599948"/>
            <a:chExt cx="1832974" cy="523711"/>
          </a:xfrm>
        </p:grpSpPr>
        <p:sp>
          <p:nvSpPr>
            <p:cNvPr id="1308" name="Google Shape;1308;p39"/>
            <p:cNvSpPr txBox="1"/>
            <p:nvPr/>
          </p:nvSpPr>
          <p:spPr>
            <a:xfrm>
              <a:off x="8440587" y="5599948"/>
              <a:ext cx="4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</a:t>
              </a:r>
              <a:endParaRPr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9" name="Google Shape;1309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88813" y="5775259"/>
              <a:ext cx="1463280" cy="34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0" name="Google Shape;1310;p39"/>
            <p:cNvSpPr/>
            <p:nvPr/>
          </p:nvSpPr>
          <p:spPr>
            <a:xfrm>
              <a:off x="7715313" y="5810667"/>
              <a:ext cx="147000" cy="129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1" name="Google Shape;1311;p39"/>
          <p:cNvGrpSpPr/>
          <p:nvPr/>
        </p:nvGrpSpPr>
        <p:grpSpPr>
          <a:xfrm>
            <a:off x="7137500" y="6018469"/>
            <a:ext cx="1723533" cy="530606"/>
            <a:chOff x="7137500" y="6018469"/>
            <a:chExt cx="1723533" cy="530606"/>
          </a:xfrm>
        </p:grpSpPr>
        <p:sp>
          <p:nvSpPr>
            <p:cNvPr id="1312" name="Google Shape;1312;p39"/>
            <p:cNvSpPr txBox="1"/>
            <p:nvPr/>
          </p:nvSpPr>
          <p:spPr>
            <a:xfrm>
              <a:off x="8379833" y="6018469"/>
              <a:ext cx="4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</a:t>
              </a:r>
              <a:endParaRPr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3" name="Google Shape;1313;p39"/>
            <p:cNvPicPr preferRelativeResize="0"/>
            <p:nvPr/>
          </p:nvPicPr>
          <p:blipFill rotWithShape="1">
            <a:blip r:embed="rId6">
              <a:alphaModFix/>
            </a:blip>
            <a:srcRect t="-2704" r="-341" b="-5920"/>
            <a:stretch/>
          </p:blipFill>
          <p:spPr>
            <a:xfrm>
              <a:off x="7137500" y="6176775"/>
              <a:ext cx="1365890" cy="37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4" name="Google Shape;1314;p39"/>
            <p:cNvSpPr/>
            <p:nvPr/>
          </p:nvSpPr>
          <p:spPr>
            <a:xfrm>
              <a:off x="7675463" y="6214625"/>
              <a:ext cx="147000" cy="129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5" name="Google Shape;1315;p39"/>
          <p:cNvGrpSpPr/>
          <p:nvPr/>
        </p:nvGrpSpPr>
        <p:grpSpPr>
          <a:xfrm>
            <a:off x="7048800" y="5097181"/>
            <a:ext cx="1912991" cy="400200"/>
            <a:chOff x="7048800" y="5097181"/>
            <a:chExt cx="1912991" cy="400200"/>
          </a:xfrm>
        </p:grpSpPr>
        <p:pic>
          <p:nvPicPr>
            <p:cNvPr id="1316" name="Google Shape;1316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48800" y="5183875"/>
              <a:ext cx="1912991" cy="31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Google Shape;1317;p39"/>
            <p:cNvSpPr txBox="1"/>
            <p:nvPr/>
          </p:nvSpPr>
          <p:spPr>
            <a:xfrm>
              <a:off x="7959387" y="5097181"/>
              <a:ext cx="4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</a:t>
              </a:r>
              <a:endParaRPr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18" name="Google Shape;1318;p39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9" name="Google Shape;1319;p39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40"/>
          <p:cNvPicPr preferRelativeResize="0"/>
          <p:nvPr/>
        </p:nvPicPr>
        <p:blipFill rotWithShape="1">
          <a:blip r:embed="rId3">
            <a:alphaModFix/>
          </a:blip>
          <a:srcRect l="21666" t="23188" r="22144" b="22581"/>
          <a:stretch/>
        </p:blipFill>
        <p:spPr>
          <a:xfrm>
            <a:off x="229225" y="1807000"/>
            <a:ext cx="4677875" cy="2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40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40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40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40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40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40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40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40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3" name="Google Shape;1333;p40"/>
          <p:cNvCxnSpPr>
            <a:endCxn id="1331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4" name="Google Shape;1334;p40"/>
          <p:cNvCxnSpPr>
            <a:endCxn id="1330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5" name="Google Shape;1335;p40"/>
          <p:cNvCxnSpPr>
            <a:stCxn id="1331" idx="7"/>
            <a:endCxn id="1328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6" name="Google Shape;1336;p40"/>
          <p:cNvCxnSpPr>
            <a:endCxn id="1329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7" name="Google Shape;1337;p40"/>
          <p:cNvCxnSpPr>
            <a:stCxn id="1331" idx="5"/>
            <a:endCxn id="1332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8" name="Google Shape;1338;p40"/>
          <p:cNvCxnSpPr>
            <a:stCxn id="1330" idx="0"/>
            <a:endCxn id="1328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9" name="Google Shape;1339;p40"/>
          <p:cNvCxnSpPr>
            <a:stCxn id="1330" idx="7"/>
            <a:endCxn id="1329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0" name="Google Shape;1340;p40"/>
          <p:cNvCxnSpPr>
            <a:stCxn id="1330" idx="5"/>
            <a:endCxn id="1332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1" name="Google Shape;1341;p40"/>
          <p:cNvCxnSpPr>
            <a:stCxn id="1328" idx="6"/>
            <a:endCxn id="1325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2" name="Google Shape;1342;p40"/>
          <p:cNvCxnSpPr>
            <a:stCxn id="1329" idx="6"/>
            <a:endCxn id="1325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3" name="Google Shape;1343;p40"/>
          <p:cNvCxnSpPr>
            <a:stCxn id="1332" idx="6"/>
            <a:endCxn id="1325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4" name="Google Shape;1344;p40"/>
          <p:cNvCxnSpPr>
            <a:stCxn id="1325" idx="0"/>
            <a:endCxn id="1345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45" name="Google Shape;1345;p40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0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0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0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40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0" name="Google Shape;1350;p40"/>
          <p:cNvCxnSpPr>
            <a:stCxn id="1325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1" name="Google Shape;1351;p40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0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3" name="Google Shape;1353;p40"/>
          <p:cNvCxnSpPr>
            <a:stCxn id="1325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4" name="Google Shape;1354;p40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40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6" name="Google Shape;1356;p40"/>
          <p:cNvCxnSpPr>
            <a:stCxn id="1325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57" name="Google Shape;1357;p40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40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40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0" name="Google Shape;1360;p40"/>
          <p:cNvCxnSpPr>
            <a:stCxn id="1325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1" name="Google Shape;1361;p40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0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3" name="Google Shape;1363;p40"/>
          <p:cNvCxnSpPr>
            <a:endCxn id="1361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64" name="Google Shape;1364;p40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65" name="Google Shape;1365;p40"/>
          <p:cNvCxnSpPr>
            <a:endCxn id="1361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66" name="Google Shape;1366;p40"/>
          <p:cNvCxnSpPr>
            <a:endCxn id="1361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67" name="Google Shape;1367;p40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368" name="Google Shape;136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621">
            <a:off x="1604812" y="1484680"/>
            <a:ext cx="1169875" cy="4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40"/>
          <p:cNvSpPr txBox="1"/>
          <p:nvPr/>
        </p:nvSpPr>
        <p:spPr>
          <a:xfrm rot="58038">
            <a:off x="1890815" y="1193181"/>
            <a:ext cx="1172867" cy="38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0" name="Google Shape;137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425460">
            <a:off x="1667113" y="4264892"/>
            <a:ext cx="1169798" cy="47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40"/>
          <p:cNvSpPr txBox="1"/>
          <p:nvPr/>
        </p:nvSpPr>
        <p:spPr>
          <a:xfrm rot="56486">
            <a:off x="1740752" y="4743165"/>
            <a:ext cx="1004236" cy="38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40"/>
          <p:cNvSpPr txBox="1"/>
          <p:nvPr/>
        </p:nvSpPr>
        <p:spPr>
          <a:xfrm>
            <a:off x="4798700" y="1149475"/>
            <a:ext cx="4345200" cy="54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Entrenamiento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95959"/>
                </a:solidFill>
              </a:rPr>
              <a:t>Para un conjunto:</a:t>
            </a:r>
            <a:endParaRPr sz="1300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D</a:t>
            </a:r>
            <a:r>
              <a:rPr lang="en-US" sz="1300">
                <a:solidFill>
                  <a:srgbClr val="595959"/>
                </a:solidFill>
              </a:rPr>
              <a:t> de puntos se conoce </a:t>
            </a:r>
            <a:r>
              <a:rPr lang="en-US" sz="1300" b="1" i="1">
                <a:solidFill>
                  <a:srgbClr val="595959"/>
                </a:solidFill>
              </a:rPr>
              <a:t>y→loss</a:t>
            </a:r>
            <a:r>
              <a:rPr lang="en-US" sz="1300" i="1" baseline="-25000">
                <a:solidFill>
                  <a:srgbClr val="595959"/>
                </a:solidFill>
              </a:rPr>
              <a:t>data</a:t>
            </a:r>
            <a:r>
              <a:rPr lang="en-US" sz="1300" i="1">
                <a:solidFill>
                  <a:srgbClr val="595959"/>
                </a:solidFill>
              </a:rPr>
              <a:t>= MSE(</a:t>
            </a:r>
            <a:r>
              <a:rPr lang="en-US" sz="1300" i="1">
                <a:solidFill>
                  <a:schemeClr val="dk1"/>
                </a:solidFill>
              </a:rPr>
              <a:t>ŷ-y</a:t>
            </a:r>
            <a:r>
              <a:rPr lang="en-US" sz="1300" i="1">
                <a:solidFill>
                  <a:srgbClr val="595959"/>
                </a:solidFill>
              </a:rPr>
              <a:t>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PDE</a:t>
            </a:r>
            <a:r>
              <a:rPr lang="en-US" sz="1300">
                <a:solidFill>
                  <a:srgbClr val="595959"/>
                </a:solidFill>
              </a:rPr>
              <a:t> de puntos de colocación se calcula el residuo de la EDP que gobierna el sistema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PDE</a:t>
            </a:r>
            <a:r>
              <a:rPr lang="en-US" sz="1300" i="1">
                <a:solidFill>
                  <a:srgbClr val="595959"/>
                </a:solidFill>
              </a:rPr>
              <a:t>=MSE(Res)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BC</a:t>
            </a:r>
            <a:r>
              <a:rPr lang="en-US" sz="1300">
                <a:solidFill>
                  <a:srgbClr val="595959"/>
                </a:solidFill>
              </a:rPr>
              <a:t> de puntos en la frontera se calcula la condición de borde BC(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BC</a:t>
            </a:r>
            <a:r>
              <a:rPr lang="en-US" sz="1300">
                <a:solidFill>
                  <a:srgbClr val="595959"/>
                </a:solidFill>
              </a:rPr>
              <a:t>)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=MSE(BC(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)-BC(</a:t>
            </a:r>
            <a:r>
              <a:rPr lang="en-US" sz="1300" b="1" i="1">
                <a:solidFill>
                  <a:srgbClr val="595959"/>
                </a:solidFill>
              </a:rPr>
              <a:t>y</a:t>
            </a:r>
            <a:r>
              <a:rPr lang="en-US" sz="1300" b="1" i="1" baseline="-25000">
                <a:solidFill>
                  <a:srgbClr val="595959"/>
                </a:solidFill>
              </a:rPr>
              <a:t>BC</a:t>
            </a:r>
            <a:r>
              <a:rPr lang="en-US" sz="1300" i="1">
                <a:solidFill>
                  <a:srgbClr val="595959"/>
                </a:solidFill>
              </a:rPr>
              <a:t>))</a:t>
            </a:r>
            <a:endParaRPr sz="1300" i="1">
              <a:solidFill>
                <a:srgbClr val="595959"/>
              </a:solidFill>
            </a:endParaRPr>
          </a:p>
          <a:p>
            <a:pPr marL="28575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-"/>
            </a:pPr>
            <a:r>
              <a:rPr lang="en-US" sz="1300">
                <a:solidFill>
                  <a:srgbClr val="595959"/>
                </a:solidFill>
              </a:rPr>
              <a:t>N</a:t>
            </a:r>
            <a:r>
              <a:rPr lang="en-US" sz="1300" baseline="-25000">
                <a:solidFill>
                  <a:srgbClr val="595959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 de puntos para los que se conoce la condición inicial se calcula la predicción IC(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) → </a:t>
            </a:r>
            <a:r>
              <a:rPr lang="en-US" sz="1300" b="1" i="1">
                <a:solidFill>
                  <a:srgbClr val="595959"/>
                </a:solidFill>
              </a:rPr>
              <a:t>loss</a:t>
            </a:r>
            <a:r>
              <a:rPr lang="en-US" sz="1300" b="1" i="1" baseline="-25000">
                <a:solidFill>
                  <a:srgbClr val="595959"/>
                </a:solidFill>
              </a:rPr>
              <a:t>IC</a:t>
            </a:r>
            <a:r>
              <a:rPr lang="en-US" sz="1300" i="1">
                <a:solidFill>
                  <a:srgbClr val="595959"/>
                </a:solidFill>
              </a:rPr>
              <a:t>=MSE(</a:t>
            </a:r>
            <a:r>
              <a:rPr lang="en-US" sz="1300">
                <a:solidFill>
                  <a:srgbClr val="595959"/>
                </a:solidFill>
              </a:rPr>
              <a:t>IC(</a:t>
            </a:r>
            <a:r>
              <a:rPr lang="en-US" sz="1300" b="1" i="1">
                <a:solidFill>
                  <a:schemeClr val="dk1"/>
                </a:solidFill>
              </a:rPr>
              <a:t>ŷ</a:t>
            </a:r>
            <a:r>
              <a:rPr lang="en-US" sz="1300" i="1" baseline="-25000">
                <a:solidFill>
                  <a:schemeClr val="dk1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)-IC(</a:t>
            </a:r>
            <a:r>
              <a:rPr lang="en-US" sz="1300" b="1" i="1">
                <a:solidFill>
                  <a:schemeClr val="dk1"/>
                </a:solidFill>
              </a:rPr>
              <a:t>y</a:t>
            </a:r>
            <a:r>
              <a:rPr lang="en-US" sz="1300" i="1" baseline="-25000">
                <a:solidFill>
                  <a:schemeClr val="dk1"/>
                </a:solidFill>
              </a:rPr>
              <a:t>IC</a:t>
            </a:r>
            <a:r>
              <a:rPr lang="en-US" sz="1300">
                <a:solidFill>
                  <a:srgbClr val="595959"/>
                </a:solidFill>
              </a:rPr>
              <a:t>)</a:t>
            </a:r>
            <a:r>
              <a:rPr lang="en-US" sz="1300" i="1">
                <a:solidFill>
                  <a:srgbClr val="595959"/>
                </a:solidFill>
              </a:rPr>
              <a:t>)</a:t>
            </a:r>
            <a:endParaRPr sz="1300" i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Resuelve iterativamente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595959"/>
                </a:solidFill>
              </a:rPr>
              <a:t>Actualizando parámetros</a:t>
            </a:r>
            <a:endParaRPr sz="1300" b="1">
              <a:solidFill>
                <a:srgbClr val="595959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95959"/>
              </a:solidFill>
            </a:endParaRPr>
          </a:p>
        </p:txBody>
      </p:sp>
      <p:grpSp>
        <p:nvGrpSpPr>
          <p:cNvPr id="1373" name="Google Shape;1373;p40"/>
          <p:cNvGrpSpPr/>
          <p:nvPr/>
        </p:nvGrpSpPr>
        <p:grpSpPr>
          <a:xfrm>
            <a:off x="7088813" y="5599948"/>
            <a:ext cx="1832974" cy="523711"/>
            <a:chOff x="7088813" y="5599948"/>
            <a:chExt cx="1832974" cy="523711"/>
          </a:xfrm>
        </p:grpSpPr>
        <p:sp>
          <p:nvSpPr>
            <p:cNvPr id="1374" name="Google Shape;1374;p40"/>
            <p:cNvSpPr txBox="1"/>
            <p:nvPr/>
          </p:nvSpPr>
          <p:spPr>
            <a:xfrm>
              <a:off x="8440587" y="5599948"/>
              <a:ext cx="4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</a:t>
              </a:r>
              <a:endParaRPr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5" name="Google Shape;1375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88813" y="5775259"/>
              <a:ext cx="1463280" cy="34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6" name="Google Shape;1376;p40"/>
            <p:cNvSpPr/>
            <p:nvPr/>
          </p:nvSpPr>
          <p:spPr>
            <a:xfrm>
              <a:off x="7715313" y="5810667"/>
              <a:ext cx="147000" cy="129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7" name="Google Shape;1377;p40"/>
          <p:cNvGrpSpPr/>
          <p:nvPr/>
        </p:nvGrpSpPr>
        <p:grpSpPr>
          <a:xfrm>
            <a:off x="7137500" y="6018469"/>
            <a:ext cx="1723533" cy="530606"/>
            <a:chOff x="7137500" y="6018469"/>
            <a:chExt cx="1723533" cy="530606"/>
          </a:xfrm>
        </p:grpSpPr>
        <p:sp>
          <p:nvSpPr>
            <p:cNvPr id="1378" name="Google Shape;1378;p40"/>
            <p:cNvSpPr txBox="1"/>
            <p:nvPr/>
          </p:nvSpPr>
          <p:spPr>
            <a:xfrm>
              <a:off x="8379833" y="6018469"/>
              <a:ext cx="4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</a:t>
              </a:r>
              <a:endParaRPr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9" name="Google Shape;1379;p40"/>
            <p:cNvPicPr preferRelativeResize="0"/>
            <p:nvPr/>
          </p:nvPicPr>
          <p:blipFill rotWithShape="1">
            <a:blip r:embed="rId6">
              <a:alphaModFix/>
            </a:blip>
            <a:srcRect t="-2704" r="-341" b="-5920"/>
            <a:stretch/>
          </p:blipFill>
          <p:spPr>
            <a:xfrm>
              <a:off x="7137500" y="6176775"/>
              <a:ext cx="1365890" cy="37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0" name="Google Shape;1380;p40"/>
            <p:cNvSpPr/>
            <p:nvPr/>
          </p:nvSpPr>
          <p:spPr>
            <a:xfrm>
              <a:off x="7675463" y="6214625"/>
              <a:ext cx="147000" cy="129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1" name="Google Shape;1381;p40"/>
          <p:cNvSpPr txBox="1"/>
          <p:nvPr/>
        </p:nvSpPr>
        <p:spPr>
          <a:xfrm>
            <a:off x="7048970" y="6503730"/>
            <a:ext cx="15759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Otros parámetros</a:t>
            </a:r>
            <a:endParaRPr sz="1200" i="1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382" name="Google Shape;1382;p40"/>
          <p:cNvGrpSpPr/>
          <p:nvPr/>
        </p:nvGrpSpPr>
        <p:grpSpPr>
          <a:xfrm>
            <a:off x="7048800" y="5097181"/>
            <a:ext cx="1912991" cy="400200"/>
            <a:chOff x="7048800" y="5097181"/>
            <a:chExt cx="1912991" cy="400200"/>
          </a:xfrm>
        </p:grpSpPr>
        <p:pic>
          <p:nvPicPr>
            <p:cNvPr id="1383" name="Google Shape;1383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48800" y="5183875"/>
              <a:ext cx="1912991" cy="31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4" name="Google Shape;1384;p40"/>
            <p:cNvSpPr txBox="1"/>
            <p:nvPr/>
          </p:nvSpPr>
          <p:spPr>
            <a:xfrm>
              <a:off x="7959387" y="5097181"/>
              <a:ext cx="48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1" u="none" strike="noStrike" cap="none" baseline="-25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Tot</a:t>
              </a:r>
              <a:endParaRPr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5" name="Google Shape;1385;p40"/>
          <p:cNvSpPr txBox="1"/>
          <p:nvPr/>
        </p:nvSpPr>
        <p:spPr>
          <a:xfrm>
            <a:off x="7126525" y="5251819"/>
            <a:ext cx="3426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rgbClr val="CC0000"/>
                </a:solidFill>
              </a:rPr>
              <a:t>θ,</a:t>
            </a:r>
            <a:endParaRPr sz="1100" i="1">
              <a:solidFill>
                <a:srgbClr val="CC0000"/>
              </a:solidFill>
            </a:endParaRPr>
          </a:p>
        </p:txBody>
      </p:sp>
      <p:cxnSp>
        <p:nvCxnSpPr>
          <p:cNvPr id="1386" name="Google Shape;1386;p40"/>
          <p:cNvCxnSpPr>
            <a:stCxn id="1381" idx="1"/>
            <a:endCxn id="1385" idx="2"/>
          </p:cNvCxnSpPr>
          <p:nvPr/>
        </p:nvCxnSpPr>
        <p:spPr>
          <a:xfrm rot="10800000" flipH="1">
            <a:off x="7048970" y="5519280"/>
            <a:ext cx="249000" cy="1123800"/>
          </a:xfrm>
          <a:prstGeom prst="bentConnector4">
            <a:avLst>
              <a:gd name="adj1" fmla="val -1115259"/>
              <a:gd name="adj2" fmla="val 81736"/>
            </a:avLst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7" name="Google Shape;1387;p40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8" name="Google Shape;1388;p40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41"/>
          <p:cNvPicPr preferRelativeResize="0"/>
          <p:nvPr/>
        </p:nvPicPr>
        <p:blipFill rotWithShape="1">
          <a:blip r:embed="rId3">
            <a:alphaModFix/>
          </a:blip>
          <a:srcRect l="21666" t="23188" r="22144" b="22581"/>
          <a:stretch/>
        </p:blipFill>
        <p:spPr>
          <a:xfrm>
            <a:off x="229225" y="1807000"/>
            <a:ext cx="4677875" cy="2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41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41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41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41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41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41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41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41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2" name="Google Shape;1402;p41"/>
          <p:cNvCxnSpPr>
            <a:endCxn id="1400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3" name="Google Shape;1403;p41"/>
          <p:cNvCxnSpPr>
            <a:endCxn id="1399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4" name="Google Shape;1404;p41"/>
          <p:cNvCxnSpPr>
            <a:stCxn id="1400" idx="7"/>
            <a:endCxn id="1397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5" name="Google Shape;1405;p41"/>
          <p:cNvCxnSpPr>
            <a:endCxn id="1398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6" name="Google Shape;1406;p41"/>
          <p:cNvCxnSpPr>
            <a:stCxn id="1400" idx="5"/>
            <a:endCxn id="1401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7" name="Google Shape;1407;p41"/>
          <p:cNvCxnSpPr>
            <a:stCxn id="1399" idx="0"/>
            <a:endCxn id="1397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8" name="Google Shape;1408;p41"/>
          <p:cNvCxnSpPr>
            <a:stCxn id="1399" idx="7"/>
            <a:endCxn id="1398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09" name="Google Shape;1409;p41"/>
          <p:cNvCxnSpPr>
            <a:stCxn id="1399" idx="5"/>
            <a:endCxn id="1401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10" name="Google Shape;1410;p41"/>
          <p:cNvCxnSpPr>
            <a:stCxn id="1397" idx="6"/>
            <a:endCxn id="1394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11" name="Google Shape;1411;p41"/>
          <p:cNvCxnSpPr>
            <a:stCxn id="1398" idx="6"/>
            <a:endCxn id="1394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12" name="Google Shape;1412;p41"/>
          <p:cNvCxnSpPr>
            <a:stCxn id="1401" idx="6"/>
            <a:endCxn id="1394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13" name="Google Shape;1413;p41"/>
          <p:cNvCxnSpPr>
            <a:stCxn id="1394" idx="0"/>
            <a:endCxn id="1414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14" name="Google Shape;1414;p41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41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41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41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41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9" name="Google Shape;1419;p41"/>
          <p:cNvCxnSpPr>
            <a:stCxn id="1394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0" name="Google Shape;1420;p41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1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2" name="Google Shape;1422;p41"/>
          <p:cNvCxnSpPr>
            <a:stCxn id="1394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3" name="Google Shape;1423;p41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41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5" name="Google Shape;1425;p41"/>
          <p:cNvCxnSpPr>
            <a:stCxn id="1394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26" name="Google Shape;1426;p41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41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41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9" name="Google Shape;1429;p41"/>
          <p:cNvCxnSpPr>
            <a:stCxn id="1394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0" name="Google Shape;1430;p41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41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2" name="Google Shape;1432;p41"/>
          <p:cNvCxnSpPr>
            <a:endCxn id="1430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33" name="Google Shape;1433;p41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34" name="Google Shape;1434;p41"/>
          <p:cNvCxnSpPr>
            <a:endCxn id="1430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35" name="Google Shape;1435;p41"/>
          <p:cNvCxnSpPr>
            <a:endCxn id="1430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36" name="Google Shape;1436;p41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437" name="Google Shape;143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621">
            <a:off x="1604812" y="1484680"/>
            <a:ext cx="1169875" cy="4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41"/>
          <p:cNvSpPr txBox="1"/>
          <p:nvPr/>
        </p:nvSpPr>
        <p:spPr>
          <a:xfrm rot="58038">
            <a:off x="1890815" y="1193181"/>
            <a:ext cx="1172867" cy="38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9" name="Google Shape;143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425460">
            <a:off x="1667113" y="4264892"/>
            <a:ext cx="1169798" cy="47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41"/>
          <p:cNvSpPr txBox="1"/>
          <p:nvPr/>
        </p:nvSpPr>
        <p:spPr>
          <a:xfrm rot="56486">
            <a:off x="1740752" y="4743165"/>
            <a:ext cx="1004236" cy="38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41"/>
          <p:cNvSpPr txBox="1"/>
          <p:nvPr/>
        </p:nvSpPr>
        <p:spPr>
          <a:xfrm>
            <a:off x="4798700" y="1378075"/>
            <a:ext cx="43452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95959"/>
                </a:solidFill>
              </a:rPr>
              <a:t>Ventajas</a:t>
            </a:r>
            <a:endParaRPr sz="1500" b="1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Incorporación de información física</a:t>
            </a:r>
            <a:endParaRPr sz="1300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Aprendizaje de datos ruidosos y escasos</a:t>
            </a:r>
            <a:endParaRPr sz="1300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Alta generalización</a:t>
            </a:r>
            <a:endParaRPr sz="1300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Flexibilidad en la formulación de problemas</a:t>
            </a:r>
            <a:endParaRPr sz="1300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Menos (o nula) dependencia de mallas o discretización</a:t>
            </a:r>
            <a:endParaRPr sz="1300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Capacidad para lidiar con EDPs no lineales</a:t>
            </a:r>
            <a:endParaRPr sz="1300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Escalabilidad</a:t>
            </a:r>
            <a:endParaRPr sz="1300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Potencial para resolver problemas inversos</a:t>
            </a:r>
            <a:endParaRPr sz="1300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Integrabilidad con otros métodos</a:t>
            </a:r>
            <a:endParaRPr sz="1300">
              <a:solidFill>
                <a:srgbClr val="595959"/>
              </a:solidFill>
            </a:endParaRPr>
          </a:p>
        </p:txBody>
      </p:sp>
      <p:cxnSp>
        <p:nvCxnSpPr>
          <p:cNvPr id="1442" name="Google Shape;1442;p41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3" name="Google Shape;1443;p41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42"/>
          <p:cNvPicPr preferRelativeResize="0"/>
          <p:nvPr/>
        </p:nvPicPr>
        <p:blipFill rotWithShape="1">
          <a:blip r:embed="rId3">
            <a:alphaModFix/>
          </a:blip>
          <a:srcRect l="21666" t="23188" r="22144" b="22581"/>
          <a:stretch/>
        </p:blipFill>
        <p:spPr>
          <a:xfrm>
            <a:off x="229225" y="1807000"/>
            <a:ext cx="4677875" cy="2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42"/>
          <p:cNvSpPr/>
          <p:nvPr/>
        </p:nvSpPr>
        <p:spPr>
          <a:xfrm>
            <a:off x="218704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42"/>
          <p:cNvSpPr/>
          <p:nvPr/>
        </p:nvSpPr>
        <p:spPr>
          <a:xfrm>
            <a:off x="1780032" y="6242304"/>
            <a:ext cx="5547300" cy="353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42"/>
          <p:cNvSpPr txBox="1"/>
          <p:nvPr/>
        </p:nvSpPr>
        <p:spPr>
          <a:xfrm>
            <a:off x="2187047" y="2779096"/>
            <a:ext cx="57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ŷ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42"/>
          <p:cNvSpPr/>
          <p:nvPr/>
        </p:nvSpPr>
        <p:spPr>
          <a:xfrm>
            <a:off x="1503933" y="211841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42"/>
          <p:cNvSpPr/>
          <p:nvPr/>
        </p:nvSpPr>
        <p:spPr>
          <a:xfrm>
            <a:off x="1503933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42"/>
          <p:cNvSpPr/>
          <p:nvPr/>
        </p:nvSpPr>
        <p:spPr>
          <a:xfrm>
            <a:off x="676671" y="3299649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42"/>
          <p:cNvSpPr/>
          <p:nvPr/>
        </p:nvSpPr>
        <p:spPr>
          <a:xfrm>
            <a:off x="633321" y="2441331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42"/>
          <p:cNvSpPr/>
          <p:nvPr/>
        </p:nvSpPr>
        <p:spPr>
          <a:xfrm>
            <a:off x="1503933" y="3578244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7" name="Google Shape;1457;p42"/>
          <p:cNvCxnSpPr>
            <a:endCxn id="1455" idx="2"/>
          </p:cNvCxnSpPr>
          <p:nvPr/>
        </p:nvCxnSpPr>
        <p:spPr>
          <a:xfrm rot="10800000" flipH="1">
            <a:off x="399921" y="2580681"/>
            <a:ext cx="233400" cy="393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8" name="Google Shape;1458;p42"/>
          <p:cNvCxnSpPr>
            <a:endCxn id="1454" idx="1"/>
          </p:cNvCxnSpPr>
          <p:nvPr/>
        </p:nvCxnSpPr>
        <p:spPr>
          <a:xfrm>
            <a:off x="399934" y="2974464"/>
            <a:ext cx="320100" cy="36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9" name="Google Shape;1459;p42"/>
          <p:cNvCxnSpPr>
            <a:stCxn id="1455" idx="7"/>
            <a:endCxn id="1452" idx="2"/>
          </p:cNvCxnSpPr>
          <p:nvPr/>
        </p:nvCxnSpPr>
        <p:spPr>
          <a:xfrm rot="10800000" flipH="1">
            <a:off x="886058" y="2257746"/>
            <a:ext cx="618000" cy="22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0" name="Google Shape;1460;p42"/>
          <p:cNvCxnSpPr>
            <a:endCxn id="1453" idx="1"/>
          </p:cNvCxnSpPr>
          <p:nvPr/>
        </p:nvCxnSpPr>
        <p:spPr>
          <a:xfrm>
            <a:off x="929296" y="2580670"/>
            <a:ext cx="618000" cy="29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1" name="Google Shape;1461;p42"/>
          <p:cNvCxnSpPr>
            <a:stCxn id="1455" idx="5"/>
            <a:endCxn id="1456" idx="1"/>
          </p:cNvCxnSpPr>
          <p:nvPr/>
        </p:nvCxnSpPr>
        <p:spPr>
          <a:xfrm>
            <a:off x="886058" y="2679216"/>
            <a:ext cx="661200" cy="939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2" name="Google Shape;1462;p42"/>
          <p:cNvCxnSpPr>
            <a:stCxn id="1454" idx="0"/>
            <a:endCxn id="1452" idx="3"/>
          </p:cNvCxnSpPr>
          <p:nvPr/>
        </p:nvCxnSpPr>
        <p:spPr>
          <a:xfrm rot="10800000" flipH="1">
            <a:off x="824721" y="2356449"/>
            <a:ext cx="722700" cy="943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3" name="Google Shape;1463;p42"/>
          <p:cNvCxnSpPr>
            <a:stCxn id="1454" idx="7"/>
            <a:endCxn id="1453" idx="3"/>
          </p:cNvCxnSpPr>
          <p:nvPr/>
        </p:nvCxnSpPr>
        <p:spPr>
          <a:xfrm rot="10800000" flipH="1">
            <a:off x="929408" y="3072864"/>
            <a:ext cx="618000" cy="26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4" name="Google Shape;1464;p42"/>
          <p:cNvCxnSpPr>
            <a:stCxn id="1454" idx="5"/>
            <a:endCxn id="1456" idx="2"/>
          </p:cNvCxnSpPr>
          <p:nvPr/>
        </p:nvCxnSpPr>
        <p:spPr>
          <a:xfrm>
            <a:off x="929408" y="3537534"/>
            <a:ext cx="574500" cy="18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5" name="Google Shape;1465;p42"/>
          <p:cNvCxnSpPr>
            <a:stCxn id="1452" idx="6"/>
            <a:endCxn id="1449" idx="1"/>
          </p:cNvCxnSpPr>
          <p:nvPr/>
        </p:nvCxnSpPr>
        <p:spPr>
          <a:xfrm>
            <a:off x="1800033" y="2257764"/>
            <a:ext cx="430500" cy="618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6" name="Google Shape;1466;p42"/>
          <p:cNvCxnSpPr>
            <a:stCxn id="1453" idx="6"/>
            <a:endCxn id="1449" idx="2"/>
          </p:cNvCxnSpPr>
          <p:nvPr/>
        </p:nvCxnSpPr>
        <p:spPr>
          <a:xfrm>
            <a:off x="1800033" y="2974405"/>
            <a:ext cx="3870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7" name="Google Shape;1467;p42"/>
          <p:cNvCxnSpPr>
            <a:stCxn id="1456" idx="6"/>
            <a:endCxn id="1449" idx="3"/>
          </p:cNvCxnSpPr>
          <p:nvPr/>
        </p:nvCxnSpPr>
        <p:spPr>
          <a:xfrm rot="10800000" flipH="1">
            <a:off x="1800033" y="3072894"/>
            <a:ext cx="430500" cy="644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8" name="Google Shape;1468;p42"/>
          <p:cNvCxnSpPr>
            <a:stCxn id="1449" idx="0"/>
            <a:endCxn id="1469" idx="2"/>
          </p:cNvCxnSpPr>
          <p:nvPr/>
        </p:nvCxnSpPr>
        <p:spPr>
          <a:xfrm rot="10800000" flipH="1">
            <a:off x="2335093" y="1775755"/>
            <a:ext cx="618900" cy="105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69" name="Google Shape;1469;p42"/>
          <p:cNvSpPr/>
          <p:nvPr/>
        </p:nvSpPr>
        <p:spPr>
          <a:xfrm>
            <a:off x="2954062" y="1485023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42"/>
          <p:cNvSpPr txBox="1"/>
          <p:nvPr/>
        </p:nvSpPr>
        <p:spPr>
          <a:xfrm>
            <a:off x="2954150" y="1547163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42"/>
          <p:cNvSpPr/>
          <p:nvPr/>
        </p:nvSpPr>
        <p:spPr>
          <a:xfrm>
            <a:off x="103687" y="2835055"/>
            <a:ext cx="296100" cy="278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42"/>
          <p:cNvSpPr/>
          <p:nvPr/>
        </p:nvSpPr>
        <p:spPr>
          <a:xfrm>
            <a:off x="2981362" y="24018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42"/>
          <p:cNvSpPr txBox="1"/>
          <p:nvPr/>
        </p:nvSpPr>
        <p:spPr>
          <a:xfrm>
            <a:off x="2934350" y="24663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PDE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4" name="Google Shape;1474;p42"/>
          <p:cNvCxnSpPr>
            <a:stCxn id="1449" idx="7"/>
          </p:cNvCxnSpPr>
          <p:nvPr/>
        </p:nvCxnSpPr>
        <p:spPr>
          <a:xfrm rot="10800000" flipH="1">
            <a:off x="2439780" y="2790670"/>
            <a:ext cx="555900" cy="85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5" name="Google Shape;1475;p42"/>
          <p:cNvSpPr/>
          <p:nvPr/>
        </p:nvSpPr>
        <p:spPr>
          <a:xfrm>
            <a:off x="2981362" y="3087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2"/>
          <p:cNvSpPr txBox="1"/>
          <p:nvPr/>
        </p:nvSpPr>
        <p:spPr>
          <a:xfrm>
            <a:off x="2934350" y="3152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7" name="Google Shape;1477;p42"/>
          <p:cNvCxnSpPr>
            <a:stCxn id="1449" idx="6"/>
          </p:cNvCxnSpPr>
          <p:nvPr/>
        </p:nvCxnSpPr>
        <p:spPr>
          <a:xfrm>
            <a:off x="2483143" y="2974405"/>
            <a:ext cx="522000" cy="30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8" name="Google Shape;1478;p42"/>
          <p:cNvSpPr/>
          <p:nvPr/>
        </p:nvSpPr>
        <p:spPr>
          <a:xfrm>
            <a:off x="2981362" y="3849610"/>
            <a:ext cx="618000" cy="5817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42"/>
          <p:cNvSpPr txBox="1"/>
          <p:nvPr/>
        </p:nvSpPr>
        <p:spPr>
          <a:xfrm>
            <a:off x="2934350" y="3914100"/>
            <a:ext cx="838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3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</a:t>
            </a:r>
            <a:endParaRPr sz="13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0" name="Google Shape;1480;p42"/>
          <p:cNvCxnSpPr>
            <a:stCxn id="1449" idx="5"/>
          </p:cNvCxnSpPr>
          <p:nvPr/>
        </p:nvCxnSpPr>
        <p:spPr>
          <a:xfrm>
            <a:off x="2439780" y="3072940"/>
            <a:ext cx="589200" cy="90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1" name="Google Shape;1481;p42"/>
          <p:cNvSpPr/>
          <p:nvPr/>
        </p:nvSpPr>
        <p:spPr>
          <a:xfrm>
            <a:off x="3262325" y="45720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42"/>
          <p:cNvSpPr/>
          <p:nvPr/>
        </p:nvSpPr>
        <p:spPr>
          <a:xfrm>
            <a:off x="3262325" y="46482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42"/>
          <p:cNvSpPr/>
          <p:nvPr/>
        </p:nvSpPr>
        <p:spPr>
          <a:xfrm>
            <a:off x="3262325" y="4724413"/>
            <a:ext cx="52500" cy="525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4" name="Google Shape;1484;p42"/>
          <p:cNvCxnSpPr>
            <a:stCxn id="1449" idx="4"/>
          </p:cNvCxnSpPr>
          <p:nvPr/>
        </p:nvCxnSpPr>
        <p:spPr>
          <a:xfrm>
            <a:off x="2335093" y="3113755"/>
            <a:ext cx="612300" cy="162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85" name="Google Shape;1485;p42"/>
          <p:cNvSpPr/>
          <p:nvPr/>
        </p:nvSpPr>
        <p:spPr>
          <a:xfrm>
            <a:off x="4113513" y="2569841"/>
            <a:ext cx="838500" cy="809100"/>
          </a:xfrm>
          <a:prstGeom prst="ellipse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42"/>
          <p:cNvSpPr txBox="1"/>
          <p:nvPr/>
        </p:nvSpPr>
        <p:spPr>
          <a:xfrm>
            <a:off x="4192275" y="2767975"/>
            <a:ext cx="8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</a:t>
            </a:r>
            <a:r>
              <a:rPr lang="en-US" sz="1400" b="0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</a:t>
            </a:r>
            <a:endParaRPr sz="1400" b="0" i="1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7" name="Google Shape;1487;p42"/>
          <p:cNvCxnSpPr>
            <a:endCxn id="1485" idx="1"/>
          </p:cNvCxnSpPr>
          <p:nvPr/>
        </p:nvCxnSpPr>
        <p:spPr>
          <a:xfrm>
            <a:off x="3572108" y="1775731"/>
            <a:ext cx="664200" cy="91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88" name="Google Shape;1488;p42"/>
          <p:cNvCxnSpPr/>
          <p:nvPr/>
        </p:nvCxnSpPr>
        <p:spPr>
          <a:xfrm>
            <a:off x="3580150" y="2682750"/>
            <a:ext cx="567000" cy="97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89" name="Google Shape;1489;p42"/>
          <p:cNvCxnSpPr>
            <a:endCxn id="1485" idx="2"/>
          </p:cNvCxnSpPr>
          <p:nvPr/>
        </p:nvCxnSpPr>
        <p:spPr>
          <a:xfrm rot="10800000" flipH="1">
            <a:off x="3580113" y="2974391"/>
            <a:ext cx="533400" cy="378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0" name="Google Shape;1490;p42"/>
          <p:cNvCxnSpPr>
            <a:endCxn id="1485" idx="3"/>
          </p:cNvCxnSpPr>
          <p:nvPr/>
        </p:nvCxnSpPr>
        <p:spPr>
          <a:xfrm rot="10800000" flipH="1">
            <a:off x="3580208" y="3260451"/>
            <a:ext cx="656100" cy="895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91" name="Google Shape;1491;p42"/>
          <p:cNvCxnSpPr/>
          <p:nvPr/>
        </p:nvCxnSpPr>
        <p:spPr>
          <a:xfrm rot="10800000" flipH="1">
            <a:off x="3561250" y="3359775"/>
            <a:ext cx="817800" cy="13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492" name="Google Shape;149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621">
            <a:off x="1604812" y="1484680"/>
            <a:ext cx="1169875" cy="4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42"/>
          <p:cNvSpPr txBox="1"/>
          <p:nvPr/>
        </p:nvSpPr>
        <p:spPr>
          <a:xfrm rot="58038">
            <a:off x="1890815" y="1193181"/>
            <a:ext cx="1172867" cy="38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425460">
            <a:off x="1667113" y="4264892"/>
            <a:ext cx="1169798" cy="478132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42"/>
          <p:cNvSpPr txBox="1"/>
          <p:nvPr/>
        </p:nvSpPr>
        <p:spPr>
          <a:xfrm rot="56486">
            <a:off x="1740752" y="4743165"/>
            <a:ext cx="1004236" cy="38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42"/>
          <p:cNvSpPr txBox="1"/>
          <p:nvPr/>
        </p:nvSpPr>
        <p:spPr>
          <a:xfrm>
            <a:off x="4572000" y="1378075"/>
            <a:ext cx="45720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595959"/>
                </a:solidFill>
              </a:rPr>
              <a:t>Desventajas</a:t>
            </a:r>
            <a:endParaRPr sz="1500" b="1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Su rendimiento depende de la elección adecuada de la arquitectura de red, la configuración de hiperparámetros y la cantidad de datos de entrenamiento disponibles.</a:t>
            </a:r>
            <a:endParaRPr sz="1300">
              <a:solidFill>
                <a:srgbClr val="595959"/>
              </a:solidFill>
            </a:endParaRPr>
          </a:p>
          <a:p>
            <a:pPr marL="457200" lvl="0" indent="-311150" algn="r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595959"/>
              </a:buClr>
              <a:buSzPts val="1300"/>
              <a:buChar char="●"/>
            </a:pPr>
            <a:r>
              <a:rPr lang="en-US" sz="1300">
                <a:solidFill>
                  <a:srgbClr val="595959"/>
                </a:solidFill>
              </a:rPr>
              <a:t>También pueden requerir esfuerzo y experiencia en su implementación y sintonización para obtener resultados óptimos en problemas específicos.</a:t>
            </a:r>
            <a:endParaRPr sz="1300">
              <a:solidFill>
                <a:srgbClr val="595959"/>
              </a:solidFill>
            </a:endParaRPr>
          </a:p>
        </p:txBody>
      </p:sp>
      <p:cxnSp>
        <p:nvCxnSpPr>
          <p:cNvPr id="1497" name="Google Shape;1497;p42"/>
          <p:cNvCxnSpPr/>
          <p:nvPr/>
        </p:nvCxnSpPr>
        <p:spPr>
          <a:xfrm>
            <a:off x="1641050" y="293775"/>
            <a:ext cx="637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8" name="Google Shape;1498;p42"/>
          <p:cNvSpPr txBox="1"/>
          <p:nvPr/>
        </p:nvSpPr>
        <p:spPr>
          <a:xfrm>
            <a:off x="1560025" y="0"/>
            <a:ext cx="63006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1155CC"/>
                </a:solidFill>
                <a:highlight>
                  <a:schemeClr val="lt1"/>
                </a:highlight>
              </a:rPr>
              <a:t>Physics-Informed Neural Network</a:t>
            </a:r>
            <a:endParaRPr sz="1000" b="1">
              <a:solidFill>
                <a:srgbClr val="1155C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625" y="815905"/>
            <a:ext cx="8742680" cy="199390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9050" algn="just">
              <a:lnSpc>
                <a:spcPct val="100000"/>
              </a:lnSpc>
              <a:spcBef>
                <a:spcPts val="635"/>
              </a:spcBef>
            </a:pPr>
            <a:r>
              <a:rPr sz="1100" b="1" dirty="0">
                <a:latin typeface="Arial"/>
                <a:cs typeface="Arial"/>
              </a:rPr>
              <a:t>Arquitecturas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de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Redes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Neuronales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y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sus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Aplicaciones</a:t>
            </a:r>
            <a:endParaRPr sz="1100">
              <a:latin typeface="Arial"/>
              <a:cs typeface="Arial"/>
            </a:endParaRPr>
          </a:p>
          <a:p>
            <a:pPr marL="19050" algn="just">
              <a:lnSpc>
                <a:spcPct val="100000"/>
              </a:lnSpc>
              <a:spcBef>
                <a:spcPts val="640"/>
              </a:spcBef>
            </a:pPr>
            <a:r>
              <a:rPr sz="1300" dirty="0">
                <a:latin typeface="Arial MT"/>
                <a:cs typeface="Arial MT"/>
              </a:rPr>
              <a:t>REDES</a:t>
            </a:r>
            <a:r>
              <a:rPr sz="1300" spc="-5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NEURONALES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RECURRENTES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(RNN/LSTM/GRU)</a:t>
            </a:r>
            <a:endParaRPr sz="1300">
              <a:latin typeface="Arial MT"/>
              <a:cs typeface="Arial MT"/>
            </a:endParaRPr>
          </a:p>
          <a:p>
            <a:pPr marL="12700" marR="9525" algn="just">
              <a:lnSpc>
                <a:spcPct val="100000"/>
              </a:lnSpc>
              <a:spcBef>
                <a:spcPts val="880"/>
              </a:spcBef>
            </a:pPr>
            <a:r>
              <a:rPr sz="1100" dirty="0">
                <a:latin typeface="Arial MT"/>
                <a:cs typeface="Arial MT"/>
              </a:rPr>
              <a:t>Las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Redes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Neuronales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Recurrentes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(RNNs)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son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una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clase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especial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redes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diseñadas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para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procesar</a:t>
            </a:r>
            <a:r>
              <a:rPr sz="1100" spc="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secuenciales,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</a:t>
            </a:r>
            <a:r>
              <a:rPr sz="1100" spc="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decir,</a:t>
            </a:r>
            <a:r>
              <a:rPr sz="1100" spc="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donde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orden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los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importa.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Son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ampliamente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utilizadas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Procesamiento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lenguaje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natural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(NLP),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Análisis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1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series</a:t>
            </a:r>
            <a:r>
              <a:rPr sz="1100" spc="1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temporales, Reconocimiento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voz,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Generación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texto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RNN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poseen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conexiones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que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retroalimentan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sobre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sí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mismas.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Esto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les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permite: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Mantener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“memoria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interna”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estado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oculto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actualiza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cada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paso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secuencia.</a:t>
            </a:r>
            <a:endParaRPr sz="1100">
              <a:latin typeface="Arial MT"/>
              <a:cs typeface="Arial MT"/>
            </a:endParaRPr>
          </a:p>
          <a:p>
            <a:pPr marL="469900" marR="5080" indent="-313055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100" dirty="0">
                <a:latin typeface="Arial MT"/>
                <a:cs typeface="Arial MT"/>
              </a:rPr>
              <a:t>Capturar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dependencias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temporales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contextuales: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ejemplo,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una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frase,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significado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una</a:t>
            </a:r>
            <a:r>
              <a:rPr sz="1100" spc="1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palabra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puede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depender</a:t>
            </a:r>
            <a:r>
              <a:rPr sz="1100" spc="13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de </a:t>
            </a:r>
            <a:r>
              <a:rPr sz="1100" dirty="0">
                <a:latin typeface="Arial MT"/>
                <a:cs typeface="Arial MT"/>
              </a:rPr>
              <a:t>palabras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anteriores.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6938" y="3118975"/>
            <a:ext cx="5133474" cy="3412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625" y="815905"/>
            <a:ext cx="8740140" cy="232918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635"/>
              </a:spcBef>
            </a:pPr>
            <a:r>
              <a:rPr sz="1100" b="1" dirty="0">
                <a:latin typeface="Arial"/>
                <a:cs typeface="Arial"/>
              </a:rPr>
              <a:t>Arquitecturas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de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Redes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Neuronales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y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sus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Aplicaciones</a:t>
            </a:r>
            <a:endParaRPr sz="11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  <a:spcBef>
                <a:spcPts val="640"/>
              </a:spcBef>
            </a:pPr>
            <a:r>
              <a:rPr sz="1300" dirty="0">
                <a:latin typeface="Arial MT"/>
                <a:cs typeface="Arial MT"/>
              </a:rPr>
              <a:t>TRANSFORMED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BASED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LLMs</a:t>
            </a:r>
            <a:endParaRPr sz="13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880"/>
              </a:spcBef>
            </a:pPr>
            <a:r>
              <a:rPr sz="1100" dirty="0">
                <a:latin typeface="Arial MT"/>
                <a:cs typeface="Arial MT"/>
              </a:rPr>
              <a:t>Los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Large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Language</a:t>
            </a:r>
            <a:r>
              <a:rPr sz="1100" spc="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Models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(LLMs)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basados</a:t>
            </a:r>
            <a:r>
              <a:rPr sz="1100" spc="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6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Transformers</a:t>
            </a:r>
            <a:r>
              <a:rPr sz="1100" spc="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son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modelos</a:t>
            </a:r>
            <a:r>
              <a:rPr sz="1100" spc="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aprendizaje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profundo</a:t>
            </a:r>
            <a:r>
              <a:rPr sz="1100" spc="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diseñados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para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procesar</a:t>
            </a:r>
            <a:r>
              <a:rPr sz="1100" spc="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8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generar </a:t>
            </a:r>
            <a:r>
              <a:rPr sz="1100" dirty="0">
                <a:latin typeface="Arial MT"/>
                <a:cs typeface="Arial MT"/>
              </a:rPr>
              <a:t>texto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lenguaje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natural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utilizando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grandes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cantidades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arquitectura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Transformer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núcleo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computacional.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Son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modelos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impulsan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sistemas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como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ChatGPT,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Claude,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Mistral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Gemini.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12700" marR="48895">
              <a:lnSpc>
                <a:spcPct val="100000"/>
              </a:lnSpc>
            </a:pPr>
            <a:r>
              <a:rPr sz="1100" dirty="0">
                <a:latin typeface="Arial MT"/>
                <a:cs typeface="Arial MT"/>
              </a:rPr>
              <a:t>El</a:t>
            </a:r>
            <a:r>
              <a:rPr sz="1100" spc="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Transformer,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introducido</a:t>
            </a:r>
            <a:r>
              <a:rPr sz="1100" spc="10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Vaswani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et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al.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(2017)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10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trabajo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"Attention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is</a:t>
            </a:r>
            <a:r>
              <a:rPr sz="1100" spc="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All</a:t>
            </a:r>
            <a:r>
              <a:rPr sz="1100" spc="9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You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Need",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cambió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paradigma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del</a:t>
            </a:r>
            <a:r>
              <a:rPr sz="1100" spc="10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procesamiento secuencial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(usado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RNNs)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al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introducir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mecanismo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auto-</a:t>
            </a:r>
            <a:r>
              <a:rPr sz="1100" dirty="0">
                <a:latin typeface="Arial MT"/>
                <a:cs typeface="Arial MT"/>
              </a:rPr>
              <a:t>atención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(self-</a:t>
            </a:r>
            <a:r>
              <a:rPr sz="1100" dirty="0">
                <a:latin typeface="Arial MT"/>
                <a:cs typeface="Arial MT"/>
              </a:rPr>
              <a:t>attention),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que: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Evalúa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importancia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cada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palabra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relación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todas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demás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secuencia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Captura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dependencias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largo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alcance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Permite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procesamiento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paralelo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(a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diferencia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las</a:t>
            </a:r>
            <a:r>
              <a:rPr sz="1100" spc="-20" dirty="0">
                <a:latin typeface="Arial MT"/>
                <a:cs typeface="Arial MT"/>
              </a:rPr>
              <a:t> RNN)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050" y="3777025"/>
            <a:ext cx="8349894" cy="25150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025" y="802451"/>
            <a:ext cx="8677275" cy="2891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98720">
              <a:lnSpc>
                <a:spcPct val="1488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Arquitecturas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de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Redes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Neuronales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y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sus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Aplicaciones </a:t>
            </a:r>
            <a:r>
              <a:rPr sz="1100" b="1" dirty="0">
                <a:latin typeface="Arial"/>
                <a:cs typeface="Arial"/>
              </a:rPr>
              <a:t>REDES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30" dirty="0">
                <a:latin typeface="Arial"/>
                <a:cs typeface="Arial"/>
              </a:rPr>
              <a:t>GENERATIVAS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ADVERSATIVAS</a:t>
            </a:r>
            <a:r>
              <a:rPr sz="1100" b="1" spc="-10" dirty="0">
                <a:latin typeface="Arial"/>
                <a:cs typeface="Arial"/>
              </a:rPr>
              <a:t> (GANS)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1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100" spc="-10" dirty="0">
                <a:latin typeface="Arial MT"/>
                <a:cs typeface="Arial MT"/>
              </a:rPr>
              <a:t>Funcionan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partir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enfoque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innovador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entrenamiento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antagonico,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dos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redes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neuronales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compiten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sí:</a:t>
            </a:r>
            <a:r>
              <a:rPr sz="1100" spc="-25" dirty="0">
                <a:latin typeface="Arial MT"/>
                <a:cs typeface="Arial MT"/>
              </a:rPr>
              <a:t> un</a:t>
            </a:r>
            <a:endParaRPr sz="11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200"/>
              </a:spcBef>
            </a:pPr>
            <a:r>
              <a:rPr sz="1100" b="1" spc="-10" dirty="0">
                <a:latin typeface="Arial"/>
                <a:cs typeface="Arial"/>
              </a:rPr>
              <a:t>generador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un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b="1" spc="-10" dirty="0">
                <a:latin typeface="Arial"/>
                <a:cs typeface="Arial"/>
              </a:rPr>
              <a:t>discriminador</a:t>
            </a:r>
            <a:r>
              <a:rPr sz="1100" spc="-10" dirty="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Arial MT"/>
                <a:cs typeface="Arial MT"/>
              </a:rPr>
              <a:t>El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generador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tiene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tarea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crear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sintéticos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que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imiten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mejor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posible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los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reales.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discriminador,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su</a:t>
            </a:r>
            <a:r>
              <a:rPr sz="1100" spc="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parte,</a:t>
            </a:r>
            <a:r>
              <a:rPr sz="1100" spc="10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intenta </a:t>
            </a:r>
            <a:r>
              <a:rPr sz="1100" dirty="0">
                <a:latin typeface="Arial MT"/>
                <a:cs typeface="Arial MT"/>
              </a:rPr>
              <a:t>distinguir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entre</a:t>
            </a:r>
            <a:r>
              <a:rPr sz="1100" spc="3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los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3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verdaderos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3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los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falsos</a:t>
            </a:r>
            <a:r>
              <a:rPr sz="1100" spc="3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generados.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Durante</a:t>
            </a:r>
            <a:r>
              <a:rPr sz="1100" spc="3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proceso</a:t>
            </a:r>
            <a:r>
              <a:rPr sz="1100" spc="3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entrenamiento,</a:t>
            </a:r>
            <a:r>
              <a:rPr sz="1100" spc="3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ambos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modelos</a:t>
            </a:r>
            <a:r>
              <a:rPr sz="1100" spc="3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se</a:t>
            </a:r>
            <a:r>
              <a:rPr sz="1100" spc="3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mejoran </a:t>
            </a:r>
            <a:r>
              <a:rPr sz="1100" dirty="0">
                <a:latin typeface="Arial MT"/>
                <a:cs typeface="Arial MT"/>
              </a:rPr>
              <a:t>mutuamente.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generador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aprende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producir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resultados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cada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vez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más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convincentes,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mientras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que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el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discriminador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se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vuelve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más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preciso </a:t>
            </a:r>
            <a:r>
              <a:rPr sz="1100" dirty="0">
                <a:latin typeface="Arial MT"/>
                <a:cs typeface="Arial MT"/>
              </a:rPr>
              <a:t>al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detectar</a:t>
            </a:r>
            <a:r>
              <a:rPr sz="1100" spc="-10" dirty="0">
                <a:latin typeface="Arial MT"/>
                <a:cs typeface="Arial MT"/>
              </a:rPr>
              <a:t> imitaciones.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 MT"/>
                <a:cs typeface="Arial MT"/>
              </a:rPr>
              <a:t>Este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tipo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arquitectura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suele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utilizarse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para</a:t>
            </a:r>
            <a:endParaRPr sz="1100">
              <a:latin typeface="Arial MT"/>
              <a:cs typeface="Arial MT"/>
            </a:endParaRPr>
          </a:p>
          <a:p>
            <a:pPr marL="469900" marR="5080" indent="-313055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100" dirty="0">
                <a:latin typeface="Arial MT"/>
                <a:cs typeface="Arial MT"/>
              </a:rPr>
              <a:t>En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visión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por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computadora,</a:t>
            </a:r>
            <a:r>
              <a:rPr sz="1100" spc="2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permiten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generar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imágenes</a:t>
            </a:r>
            <a:r>
              <a:rPr sz="1100" spc="2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realistas,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realizar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transferencia</a:t>
            </a:r>
            <a:r>
              <a:rPr sz="1100" spc="2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estilo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</a:t>
            </a:r>
            <a:r>
              <a:rPr sz="1100" spc="2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mejorar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254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resolución</a:t>
            </a:r>
            <a:r>
              <a:rPr sz="1100" spc="26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de </a:t>
            </a:r>
            <a:r>
              <a:rPr sz="1100" spc="-10" dirty="0">
                <a:latin typeface="Arial MT"/>
                <a:cs typeface="Arial MT"/>
              </a:rPr>
              <a:t>imágenes.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Útiles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para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crear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sintéticos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cuando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conjuntos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datos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reales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son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escasos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costosos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obtener.</a:t>
            </a:r>
            <a:endParaRPr sz="1100">
              <a:latin typeface="Arial MT"/>
              <a:cs typeface="Arial MT"/>
            </a:endParaRPr>
          </a:p>
          <a:p>
            <a:pPr marL="469265" indent="-31242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Se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aplican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en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diseño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videojuegos,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sistemas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reconocimiento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facial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y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la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generación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deepfakes.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448" y="4012798"/>
            <a:ext cx="6239124" cy="25831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325" y="6348713"/>
            <a:ext cx="5276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</a:pPr>
            <a:r>
              <a:rPr sz="1400" spc="-35" dirty="0">
                <a:solidFill>
                  <a:srgbClr val="9FC5E7"/>
                </a:solidFill>
                <a:latin typeface="Calibri"/>
                <a:cs typeface="Calibri"/>
              </a:rPr>
              <a:t>DEPARTAMENTO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DE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9FC5E7"/>
                </a:solidFill>
                <a:latin typeface="Calibri"/>
                <a:cs typeface="Calibri"/>
              </a:rPr>
              <a:t>DISEÑO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9FC5E7"/>
                </a:solidFill>
                <a:latin typeface="Calibri"/>
                <a:cs typeface="Calibri"/>
              </a:rPr>
              <a:t>MECÁNICO-INSTRUMENTACION</a:t>
            </a:r>
            <a:r>
              <a:rPr sz="1400" spc="15" dirty="0">
                <a:solidFill>
                  <a:srgbClr val="9FC5E7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9FC5E7"/>
                </a:solidFill>
                <a:latin typeface="Calibri"/>
                <a:cs typeface="Calibri"/>
              </a:rPr>
              <a:t>INDUSTRIAL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0032" y="6242303"/>
            <a:ext cx="5547360" cy="353695"/>
          </a:xfrm>
          <a:custGeom>
            <a:avLst/>
            <a:gdLst/>
            <a:ahLst/>
            <a:cxnLst/>
            <a:rect l="l" t="t" r="r" b="b"/>
            <a:pathLst>
              <a:path w="5547359" h="353695">
                <a:moveTo>
                  <a:pt x="5547299" y="353699"/>
                </a:moveTo>
                <a:lnTo>
                  <a:pt x="0" y="353699"/>
                </a:lnTo>
                <a:lnTo>
                  <a:pt x="0" y="0"/>
                </a:lnTo>
                <a:lnTo>
                  <a:pt x="5547299" y="0"/>
                </a:lnTo>
                <a:lnTo>
                  <a:pt x="5547299" y="353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1050" y="293774"/>
            <a:ext cx="6372225" cy="635"/>
          </a:xfrm>
          <a:custGeom>
            <a:avLst/>
            <a:gdLst/>
            <a:ahLst/>
            <a:cxnLst/>
            <a:rect l="l" t="t" r="r" b="b"/>
            <a:pathLst>
              <a:path w="6372225" h="635">
                <a:moveTo>
                  <a:pt x="0" y="0"/>
                </a:moveTo>
                <a:lnTo>
                  <a:pt x="3185999" y="0"/>
                </a:lnTo>
                <a:lnTo>
                  <a:pt x="3185999" y="599"/>
                </a:lnTo>
                <a:lnTo>
                  <a:pt x="6371999" y="599"/>
                </a:lnTo>
              </a:path>
            </a:pathLst>
          </a:custGeom>
          <a:ln w="9524">
            <a:solidFill>
              <a:srgbClr val="115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3050" y="67944"/>
            <a:ext cx="346582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INTRODUCCIÓN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AL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MACHINE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LEARNING</a:t>
            </a:r>
            <a:r>
              <a:rPr sz="1000" b="1" spc="-3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Y</a:t>
            </a:r>
            <a:r>
              <a:rPr sz="10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155CC"/>
                </a:solidFill>
                <a:latin typeface="Arial"/>
                <a:cs typeface="Arial"/>
              </a:rPr>
              <a:t>LAS</a:t>
            </a:r>
            <a:r>
              <a:rPr sz="1000" b="1" spc="-1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155CC"/>
                </a:solidFill>
                <a:latin typeface="Arial"/>
                <a:cs typeface="Arial"/>
              </a:rPr>
              <a:t>PINNs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304" y="1145919"/>
            <a:ext cx="5444971" cy="17947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3250" y="3757195"/>
            <a:ext cx="515175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Arial"/>
                <a:cs typeface="Arial"/>
              </a:rPr>
              <a:t>Limitaciones</a:t>
            </a:r>
            <a:r>
              <a:rPr sz="1300" b="1" spc="-5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del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enfoque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clásico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basado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en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datos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 MT"/>
                <a:cs typeface="Arial MT"/>
              </a:rPr>
              <a:t>(data-driven)</a:t>
            </a:r>
            <a:endParaRPr sz="1300">
              <a:latin typeface="Arial MT"/>
              <a:cs typeface="Arial MT"/>
            </a:endParaRPr>
          </a:p>
          <a:p>
            <a:pPr marL="12700" marR="5080">
              <a:lnSpc>
                <a:spcPct val="200000"/>
              </a:lnSpc>
              <a:tabLst>
                <a:tab pos="905510" algn="l"/>
                <a:tab pos="2229485" algn="l"/>
                <a:tab pos="3517265" algn="l"/>
                <a:tab pos="4244975" algn="l"/>
              </a:tabLst>
            </a:pPr>
            <a:r>
              <a:rPr sz="1300" dirty="0">
                <a:latin typeface="Arial MT"/>
                <a:cs typeface="Arial MT"/>
              </a:rPr>
              <a:t>Los</a:t>
            </a:r>
            <a:r>
              <a:rPr sz="1300" spc="7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modelos</a:t>
            </a:r>
            <a:r>
              <a:rPr sz="1300" spc="7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tradicionales</a:t>
            </a:r>
            <a:r>
              <a:rPr sz="1300" spc="7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7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machine</a:t>
            </a:r>
            <a:r>
              <a:rPr sz="1300" spc="70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learning</a:t>
            </a:r>
            <a:r>
              <a:rPr sz="1300" spc="75" dirty="0">
                <a:latin typeface="Arial MT"/>
                <a:cs typeface="Arial MT"/>
              </a:rPr>
              <a:t>  </a:t>
            </a:r>
            <a:r>
              <a:rPr sz="1300" b="1" dirty="0">
                <a:latin typeface="Arial"/>
                <a:cs typeface="Arial"/>
              </a:rPr>
              <a:t>NO</a:t>
            </a:r>
            <a:r>
              <a:rPr sz="1300" b="1" spc="75" dirty="0">
                <a:latin typeface="Arial"/>
                <a:cs typeface="Arial"/>
              </a:rPr>
              <a:t>  </a:t>
            </a:r>
            <a:r>
              <a:rPr sz="1300" spc="-10" dirty="0">
                <a:latin typeface="Arial MT"/>
                <a:cs typeface="Arial MT"/>
              </a:rPr>
              <a:t>generalizan </a:t>
            </a:r>
            <a:r>
              <a:rPr sz="1300" spc="-25" dirty="0">
                <a:latin typeface="Arial MT"/>
                <a:cs typeface="Arial MT"/>
              </a:rPr>
              <a:t>Son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altamente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sensibles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al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ruido,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5500" y="4153436"/>
            <a:ext cx="33756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Arial MT"/>
                <a:cs typeface="Arial MT"/>
              </a:rPr>
              <a:t>bien</a:t>
            </a:r>
            <a:r>
              <a:rPr sz="1300" spc="7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fuera</a:t>
            </a:r>
            <a:r>
              <a:rPr sz="1300" spc="7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del</a:t>
            </a:r>
            <a:r>
              <a:rPr sz="1300" spc="7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dominio</a:t>
            </a:r>
            <a:r>
              <a:rPr sz="1300" spc="75" dirty="0">
                <a:latin typeface="Arial MT"/>
                <a:cs typeface="Arial MT"/>
              </a:rPr>
              <a:t> 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75" dirty="0">
                <a:latin typeface="Arial MT"/>
                <a:cs typeface="Arial MT"/>
              </a:rPr>
              <a:t>  </a:t>
            </a:r>
            <a:r>
              <a:rPr sz="1300" spc="-10" dirty="0">
                <a:latin typeface="Arial MT"/>
                <a:cs typeface="Arial MT"/>
              </a:rPr>
              <a:t>entrenamiento.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30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tabLst>
                <a:tab pos="741680" algn="l"/>
                <a:tab pos="1616710" algn="l"/>
                <a:tab pos="2674620" algn="l"/>
              </a:tabLst>
            </a:pPr>
            <a:r>
              <a:rPr sz="1300" spc="-25" dirty="0">
                <a:latin typeface="Arial MT"/>
                <a:cs typeface="Arial MT"/>
              </a:rPr>
              <a:t>lo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que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0" dirty="0">
                <a:latin typeface="Arial MT"/>
                <a:cs typeface="Arial MT"/>
              </a:rPr>
              <a:t>puede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provocar: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3250" y="4945915"/>
            <a:ext cx="86182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327660">
              <a:lnSpc>
                <a:spcPct val="100000"/>
              </a:lnSpc>
              <a:spcBef>
                <a:spcPts val="100"/>
              </a:spcBef>
              <a:buChar char="●"/>
              <a:tabLst>
                <a:tab pos="469265" algn="l"/>
              </a:tabLst>
            </a:pPr>
            <a:r>
              <a:rPr sz="1300" spc="-10" dirty="0">
                <a:latin typeface="Arial MT"/>
                <a:cs typeface="Arial MT"/>
              </a:rPr>
              <a:t>Sobreajuste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(overfitting):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el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modelo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memoriza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ruidosos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irrelevantes.</a:t>
            </a:r>
            <a:endParaRPr sz="1300">
              <a:latin typeface="Arial MT"/>
              <a:cs typeface="Arial MT"/>
            </a:endParaRPr>
          </a:p>
          <a:p>
            <a:pPr marL="469265" indent="-327660">
              <a:lnSpc>
                <a:spcPct val="100000"/>
              </a:lnSpc>
              <a:buChar char="●"/>
              <a:tabLst>
                <a:tab pos="469265" algn="l"/>
                <a:tab pos="1555115" algn="l"/>
                <a:tab pos="2877185" algn="l"/>
                <a:tab pos="3357245" algn="l"/>
                <a:tab pos="4250055" algn="l"/>
                <a:tab pos="4785360" algn="l"/>
                <a:tab pos="5540375" algn="l"/>
                <a:tab pos="6020435" algn="l"/>
                <a:tab pos="7252334" algn="l"/>
                <a:tab pos="7824470" algn="l"/>
              </a:tabLst>
            </a:pPr>
            <a:r>
              <a:rPr sz="1300" spc="-10" dirty="0">
                <a:latin typeface="Arial MT"/>
                <a:cs typeface="Arial MT"/>
              </a:rPr>
              <a:t>Subajuste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(underfitting):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el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modelo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no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capta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la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complejidad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25" dirty="0">
                <a:latin typeface="Arial MT"/>
                <a:cs typeface="Arial MT"/>
              </a:rPr>
              <a:t>del</a:t>
            </a:r>
            <a:r>
              <a:rPr sz="1300" dirty="0">
                <a:latin typeface="Arial MT"/>
                <a:cs typeface="Arial MT"/>
              </a:rPr>
              <a:t>	</a:t>
            </a:r>
            <a:r>
              <a:rPr sz="1300" spc="-10" dirty="0">
                <a:latin typeface="Arial MT"/>
                <a:cs typeface="Arial MT"/>
              </a:rPr>
              <a:t>fenómeno.</a:t>
            </a: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3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300" dirty="0">
                <a:latin typeface="Arial MT"/>
                <a:cs typeface="Arial MT"/>
              </a:rPr>
              <a:t>Esto</a:t>
            </a:r>
            <a:r>
              <a:rPr sz="1300" spc="3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3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especialmente</a:t>
            </a:r>
            <a:r>
              <a:rPr sz="1300" spc="4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problemático</a:t>
            </a:r>
            <a:r>
              <a:rPr sz="1300" spc="3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en</a:t>
            </a:r>
            <a:r>
              <a:rPr sz="1300" spc="4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contextos</a:t>
            </a:r>
            <a:r>
              <a:rPr sz="1300" spc="3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donde</a:t>
            </a:r>
            <a:r>
              <a:rPr sz="1300" spc="4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la</a:t>
            </a:r>
            <a:r>
              <a:rPr sz="1300" spc="3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adquisición</a:t>
            </a:r>
            <a:r>
              <a:rPr sz="1300" spc="4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3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3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es</a:t>
            </a:r>
            <a:r>
              <a:rPr sz="1300" spc="4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costosa</a:t>
            </a:r>
            <a:r>
              <a:rPr sz="1300" spc="39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</a:t>
            </a:r>
            <a:r>
              <a:rPr sz="1300" spc="40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limitada</a:t>
            </a:r>
            <a:r>
              <a:rPr sz="1300" spc="395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(ej. </a:t>
            </a:r>
            <a:r>
              <a:rPr sz="1300" dirty="0">
                <a:latin typeface="Arial MT"/>
                <a:cs typeface="Arial MT"/>
              </a:rPr>
              <a:t>simulaciones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físicas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o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experimentos)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y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donde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se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necesita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extrapolar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más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allá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de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los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datos</a:t>
            </a:r>
            <a:r>
              <a:rPr sz="1300" spc="-4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observados.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4762</Words>
  <Application>Microsoft Office PowerPoint</Application>
  <PresentationFormat>Presentación en pantalla (4:3)</PresentationFormat>
  <Paragraphs>751</Paragraphs>
  <Slides>56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3" baseType="lpstr">
      <vt:lpstr>Arial</vt:lpstr>
      <vt:lpstr>Arial MT</vt:lpstr>
      <vt:lpstr>Calibri</vt:lpstr>
      <vt:lpstr>Calibri Light</vt:lpstr>
      <vt:lpstr>Playfair Display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Definiciones de arquitectura</vt:lpstr>
      <vt:lpstr>Forward Propagation</vt:lpstr>
      <vt:lpstr>Presentación de PowerPoint</vt:lpstr>
      <vt:lpstr>Backward Propagation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Clase_1_eva</dc:title>
  <cp:lastModifiedBy>CARLOS ANDRES GOMEZ VASCO</cp:lastModifiedBy>
  <cp:revision>2</cp:revision>
  <dcterms:created xsi:type="dcterms:W3CDTF">2025-05-26T19:51:38Z</dcterms:created>
  <dcterms:modified xsi:type="dcterms:W3CDTF">2025-05-26T20:04:44Z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2025-05-26T00:00:00Z</vt:filetime>
  </property>
  <property fmtid="{D5CDD505-2E9C-101B-9397-08002B2CF9AE}" pid="3" name="Creator">
    <vt:lpwstr>Google</vt:lpwstr>
  </property>
  <property fmtid="{D5CDD505-2E9C-101B-9397-08002B2CF9AE}" pid="4" name="LastSaved">
    <vt:filetime>2025-05-26T00:00:00Z</vt:filetime>
  </property>
</Properties>
</file>